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 id="2147483648" r:id="rId3"/>
  </p:sldMasterIdLst>
  <p:notesMasterIdLst>
    <p:notesMasterId r:id="rId28"/>
  </p:notesMasterIdLst>
  <p:sldIdLst>
    <p:sldId id="256" r:id="rId4"/>
    <p:sldId id="3365" r:id="rId5"/>
    <p:sldId id="3404" r:id="rId6"/>
    <p:sldId id="3400" r:id="rId7"/>
    <p:sldId id="3403" r:id="rId8"/>
    <p:sldId id="3405" r:id="rId9"/>
    <p:sldId id="3406" r:id="rId10"/>
    <p:sldId id="3407" r:id="rId11"/>
    <p:sldId id="3408" r:id="rId12"/>
    <p:sldId id="3409" r:id="rId13"/>
    <p:sldId id="3410" r:id="rId14"/>
    <p:sldId id="3411" r:id="rId15"/>
    <p:sldId id="3412" r:id="rId16"/>
    <p:sldId id="3413" r:id="rId17"/>
    <p:sldId id="3414" r:id="rId18"/>
    <p:sldId id="3415" r:id="rId19"/>
    <p:sldId id="3416" r:id="rId20"/>
    <p:sldId id="3417" r:id="rId21"/>
    <p:sldId id="3418" r:id="rId22"/>
    <p:sldId id="3419" r:id="rId23"/>
    <p:sldId id="3420" r:id="rId24"/>
    <p:sldId id="3421" r:id="rId25"/>
    <p:sldId id="3422" r:id="rId26"/>
    <p:sldId id="342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5A0B63-187A-46EB-9054-565CD6AFA69E}" v="3" dt="2024-12-12T15:46:36.0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2" d="100"/>
          <a:sy n="72" d="100"/>
        </p:scale>
        <p:origin x="125"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F432D4-8BEE-43B1-9BCC-EE6288ED7D60}" type="doc">
      <dgm:prSet loTypeId="urn:diagrams.loki3.com/BracketList" loCatId="list" qsTypeId="urn:microsoft.com/office/officeart/2005/8/quickstyle/simple1" qsCatId="simple" csTypeId="urn:microsoft.com/office/officeart/2005/8/colors/colorful4" csCatId="colorful" phldr="1"/>
      <dgm:spPr/>
      <dgm:t>
        <a:bodyPr/>
        <a:lstStyle/>
        <a:p>
          <a:endParaRPr lang="en-GB"/>
        </a:p>
      </dgm:t>
    </dgm:pt>
    <dgm:pt modelId="{EC488C6B-5C3D-4654-9222-E77F45A4EB86}">
      <dgm:prSet phldrT="[Text]"/>
      <dgm:spPr/>
      <dgm:t>
        <a:bodyPr/>
        <a:lstStyle/>
        <a:p>
          <a:r>
            <a:rPr lang="en-GB" dirty="0"/>
            <a:t>Place-based partners</a:t>
          </a:r>
        </a:p>
      </dgm:t>
    </dgm:pt>
    <dgm:pt modelId="{E5BEC2D0-2620-469B-8616-9A2DB8477DED}" type="parTrans" cxnId="{AA62A03F-3092-4ED3-81E0-7662856C6737}">
      <dgm:prSet/>
      <dgm:spPr/>
      <dgm:t>
        <a:bodyPr/>
        <a:lstStyle/>
        <a:p>
          <a:endParaRPr lang="en-GB"/>
        </a:p>
      </dgm:t>
    </dgm:pt>
    <dgm:pt modelId="{C66C4342-4B7B-4137-9001-521B7B05E404}" type="sibTrans" cxnId="{AA62A03F-3092-4ED3-81E0-7662856C6737}">
      <dgm:prSet/>
      <dgm:spPr/>
      <dgm:t>
        <a:bodyPr/>
        <a:lstStyle/>
        <a:p>
          <a:endParaRPr lang="en-GB"/>
        </a:p>
      </dgm:t>
    </dgm:pt>
    <dgm:pt modelId="{EB79BD26-78A1-4B90-8221-05D130FAAD6A}">
      <dgm:prSet phldrT="[Text]"/>
      <dgm:spPr/>
      <dgm:t>
        <a:bodyPr/>
        <a:lstStyle/>
        <a:p>
          <a:r>
            <a:rPr lang="en-GB" dirty="0"/>
            <a:t>Signposting to local ecosystem</a:t>
          </a:r>
        </a:p>
      </dgm:t>
    </dgm:pt>
    <dgm:pt modelId="{11C72B13-A269-49CD-875B-637F476B59D8}" type="parTrans" cxnId="{02297D51-6CEC-4A12-9865-CB9A24DD5560}">
      <dgm:prSet/>
      <dgm:spPr/>
      <dgm:t>
        <a:bodyPr/>
        <a:lstStyle/>
        <a:p>
          <a:endParaRPr lang="en-GB"/>
        </a:p>
      </dgm:t>
    </dgm:pt>
    <dgm:pt modelId="{F1E6A0A0-6317-4EDE-999E-FC4EAE3D062A}" type="sibTrans" cxnId="{02297D51-6CEC-4A12-9865-CB9A24DD5560}">
      <dgm:prSet/>
      <dgm:spPr/>
      <dgm:t>
        <a:bodyPr/>
        <a:lstStyle/>
        <a:p>
          <a:endParaRPr lang="en-GB"/>
        </a:p>
      </dgm:t>
    </dgm:pt>
    <dgm:pt modelId="{603589B4-1A5C-46C0-8A8D-6F227BA24AD4}">
      <dgm:prSet phldrT="[Text]"/>
      <dgm:spPr/>
      <dgm:t>
        <a:bodyPr/>
        <a:lstStyle/>
        <a:p>
          <a:r>
            <a:rPr lang="en-GB" dirty="0"/>
            <a:t>The offer: access, skills, devices</a:t>
          </a:r>
        </a:p>
      </dgm:t>
    </dgm:pt>
    <dgm:pt modelId="{9505CD7D-0524-48B2-B926-3675E6F11AB7}" type="parTrans" cxnId="{CB75C8C5-87FE-4CDD-B188-A0388056993A}">
      <dgm:prSet/>
      <dgm:spPr/>
      <dgm:t>
        <a:bodyPr/>
        <a:lstStyle/>
        <a:p>
          <a:endParaRPr lang="en-GB"/>
        </a:p>
      </dgm:t>
    </dgm:pt>
    <dgm:pt modelId="{C5BA36E9-2A12-43EB-9F40-C38BDB948F73}" type="sibTrans" cxnId="{CB75C8C5-87FE-4CDD-B188-A0388056993A}">
      <dgm:prSet/>
      <dgm:spPr/>
      <dgm:t>
        <a:bodyPr/>
        <a:lstStyle/>
        <a:p>
          <a:endParaRPr lang="en-GB"/>
        </a:p>
      </dgm:t>
    </dgm:pt>
    <dgm:pt modelId="{8C0628B2-D288-4AE1-83DB-0A77773BC3B6}">
      <dgm:prSet phldrT="[Text]"/>
      <dgm:spPr/>
      <dgm:t>
        <a:bodyPr/>
        <a:lstStyle/>
        <a:p>
          <a:r>
            <a:rPr lang="en-GB" dirty="0"/>
            <a:t>Flexible, adaptable approach to skills – employment, finance, hobbies, health</a:t>
          </a:r>
        </a:p>
      </dgm:t>
    </dgm:pt>
    <dgm:pt modelId="{AF37A719-58B1-4BF4-89B4-712D254A30D6}" type="parTrans" cxnId="{EC104A74-1332-4534-9ABD-0DFAE8B19CD3}">
      <dgm:prSet/>
      <dgm:spPr/>
      <dgm:t>
        <a:bodyPr/>
        <a:lstStyle/>
        <a:p>
          <a:endParaRPr lang="en-GB"/>
        </a:p>
      </dgm:t>
    </dgm:pt>
    <dgm:pt modelId="{7AD89111-B01D-45A5-BB20-53BF5096460D}" type="sibTrans" cxnId="{EC104A74-1332-4534-9ABD-0DFAE8B19CD3}">
      <dgm:prSet/>
      <dgm:spPr/>
      <dgm:t>
        <a:bodyPr/>
        <a:lstStyle/>
        <a:p>
          <a:endParaRPr lang="en-GB"/>
        </a:p>
      </dgm:t>
    </dgm:pt>
    <dgm:pt modelId="{19206EF2-564A-4BF6-827D-D13D742C96C2}">
      <dgm:prSet phldrT="[Text]"/>
      <dgm:spPr/>
      <dgm:t>
        <a:bodyPr/>
        <a:lstStyle/>
        <a:p>
          <a:r>
            <a:rPr lang="en-GB" dirty="0"/>
            <a:t>Digital inclusion in library &amp; local strategy</a:t>
          </a:r>
        </a:p>
      </dgm:t>
    </dgm:pt>
    <dgm:pt modelId="{A6818299-304B-4407-B6C2-8D331301BAFF}" type="parTrans" cxnId="{1D03E4BA-8C18-48E3-B1A4-2DA4386B9AD8}">
      <dgm:prSet/>
      <dgm:spPr/>
      <dgm:t>
        <a:bodyPr/>
        <a:lstStyle/>
        <a:p>
          <a:endParaRPr lang="en-GB"/>
        </a:p>
      </dgm:t>
    </dgm:pt>
    <dgm:pt modelId="{2B74AB77-0585-4336-9C18-8146EABB3DE8}" type="sibTrans" cxnId="{1D03E4BA-8C18-48E3-B1A4-2DA4386B9AD8}">
      <dgm:prSet/>
      <dgm:spPr/>
      <dgm:t>
        <a:bodyPr/>
        <a:lstStyle/>
        <a:p>
          <a:endParaRPr lang="en-GB"/>
        </a:p>
      </dgm:t>
    </dgm:pt>
    <dgm:pt modelId="{308B5EAF-3907-4ADD-9C3E-D11683744228}">
      <dgm:prSet phldrT="[Text]"/>
      <dgm:spPr/>
      <dgm:t>
        <a:bodyPr/>
        <a:lstStyle/>
        <a:p>
          <a:r>
            <a:rPr lang="en-GB" dirty="0"/>
            <a:t>Link digital inclusion to local priorities such as improving health and wellbeing, and access to resources and support for employment</a:t>
          </a:r>
        </a:p>
      </dgm:t>
    </dgm:pt>
    <dgm:pt modelId="{68F61127-D314-4618-AE79-3741A3048921}" type="parTrans" cxnId="{52E79137-A4EB-4758-9D5C-81523E7B0ADF}">
      <dgm:prSet/>
      <dgm:spPr/>
      <dgm:t>
        <a:bodyPr/>
        <a:lstStyle/>
        <a:p>
          <a:endParaRPr lang="en-GB"/>
        </a:p>
      </dgm:t>
    </dgm:pt>
    <dgm:pt modelId="{B32EFE2C-BA28-43BA-AA6B-BA135FA42EDA}" type="sibTrans" cxnId="{52E79137-A4EB-4758-9D5C-81523E7B0ADF}">
      <dgm:prSet/>
      <dgm:spPr/>
      <dgm:t>
        <a:bodyPr/>
        <a:lstStyle/>
        <a:p>
          <a:endParaRPr lang="en-GB"/>
        </a:p>
      </dgm:t>
    </dgm:pt>
    <dgm:pt modelId="{95A94654-B96A-48D9-95D6-911D65C595B8}">
      <dgm:prSet phldrT="[Text]"/>
      <dgm:spPr/>
      <dgm:t>
        <a:bodyPr/>
        <a:lstStyle/>
        <a:p>
          <a:r>
            <a:rPr lang="en-GB" dirty="0"/>
            <a:t>Working with community and third sector groups to meet specific needs</a:t>
          </a:r>
        </a:p>
      </dgm:t>
    </dgm:pt>
    <dgm:pt modelId="{ADC1C4D2-134E-4DA2-AE4C-3628C35255BB}" type="parTrans" cxnId="{59897521-9AE4-4125-80E4-639755330049}">
      <dgm:prSet/>
      <dgm:spPr/>
      <dgm:t>
        <a:bodyPr/>
        <a:lstStyle/>
        <a:p>
          <a:endParaRPr lang="en-GB"/>
        </a:p>
      </dgm:t>
    </dgm:pt>
    <dgm:pt modelId="{803E1C48-7628-44BB-984A-4002A98482B6}" type="sibTrans" cxnId="{59897521-9AE4-4125-80E4-639755330049}">
      <dgm:prSet/>
      <dgm:spPr/>
      <dgm:t>
        <a:bodyPr/>
        <a:lstStyle/>
        <a:p>
          <a:endParaRPr lang="en-GB"/>
        </a:p>
      </dgm:t>
    </dgm:pt>
    <dgm:pt modelId="{5EEFABF7-C805-4FE8-BA2C-EDB4398E8FBB}">
      <dgm:prSet phldrT="[Text]"/>
      <dgm:spPr/>
      <dgm:t>
        <a:bodyPr/>
        <a:lstStyle/>
        <a:p>
          <a:r>
            <a:rPr lang="en-GB" dirty="0"/>
            <a:t>Open door – universal access to </a:t>
          </a:r>
          <a:r>
            <a:rPr lang="en-GB" dirty="0" err="1"/>
            <a:t>wifi</a:t>
          </a:r>
          <a:r>
            <a:rPr lang="en-GB" dirty="0"/>
            <a:t> and devices</a:t>
          </a:r>
        </a:p>
      </dgm:t>
    </dgm:pt>
    <dgm:pt modelId="{6D8011B2-104A-4483-B321-DF7381AD5949}" type="parTrans" cxnId="{1D2C8315-1044-4C2D-8A41-D93FB6ED3F83}">
      <dgm:prSet/>
      <dgm:spPr/>
      <dgm:t>
        <a:bodyPr/>
        <a:lstStyle/>
        <a:p>
          <a:endParaRPr lang="en-GB"/>
        </a:p>
      </dgm:t>
    </dgm:pt>
    <dgm:pt modelId="{0BACBFCE-3E6D-41B9-B31E-C895240ED937}" type="sibTrans" cxnId="{1D2C8315-1044-4C2D-8A41-D93FB6ED3F83}">
      <dgm:prSet/>
      <dgm:spPr/>
      <dgm:t>
        <a:bodyPr/>
        <a:lstStyle/>
        <a:p>
          <a:endParaRPr lang="en-GB"/>
        </a:p>
      </dgm:t>
    </dgm:pt>
    <dgm:pt modelId="{1DD556B3-F110-4167-8A5D-CBC923ED7A16}">
      <dgm:prSet phldrT="[Text]"/>
      <dgm:spPr/>
      <dgm:t>
        <a:bodyPr/>
        <a:lstStyle/>
        <a:p>
          <a:r>
            <a:rPr lang="en-GB" dirty="0"/>
            <a:t>Lending of devices</a:t>
          </a:r>
        </a:p>
      </dgm:t>
    </dgm:pt>
    <dgm:pt modelId="{DAB74F8A-69F0-424A-BA48-3AF8DE78DCC6}" type="parTrans" cxnId="{4BCBD62A-4D07-4F02-A3D3-1E0979D10AA5}">
      <dgm:prSet/>
      <dgm:spPr/>
      <dgm:t>
        <a:bodyPr/>
        <a:lstStyle/>
        <a:p>
          <a:endParaRPr lang="en-GB"/>
        </a:p>
      </dgm:t>
    </dgm:pt>
    <dgm:pt modelId="{6B96BA2C-453C-4346-A9C3-D6FC3C9EC59A}" type="sibTrans" cxnId="{4BCBD62A-4D07-4F02-A3D3-1E0979D10AA5}">
      <dgm:prSet/>
      <dgm:spPr/>
      <dgm:t>
        <a:bodyPr/>
        <a:lstStyle/>
        <a:p>
          <a:endParaRPr lang="en-GB"/>
        </a:p>
      </dgm:t>
    </dgm:pt>
    <dgm:pt modelId="{2ECA0686-D6A2-48A0-9CFC-44D32ED51985}" type="pres">
      <dgm:prSet presAssocID="{DBF432D4-8BEE-43B1-9BCC-EE6288ED7D60}" presName="Name0" presStyleCnt="0">
        <dgm:presLayoutVars>
          <dgm:dir/>
          <dgm:animLvl val="lvl"/>
          <dgm:resizeHandles val="exact"/>
        </dgm:presLayoutVars>
      </dgm:prSet>
      <dgm:spPr/>
    </dgm:pt>
    <dgm:pt modelId="{B62FB6DD-99A5-4418-B7AC-C3B82D181B14}" type="pres">
      <dgm:prSet presAssocID="{EC488C6B-5C3D-4654-9222-E77F45A4EB86}" presName="linNode" presStyleCnt="0"/>
      <dgm:spPr/>
    </dgm:pt>
    <dgm:pt modelId="{05BF1364-6625-427F-8AE0-5A257293788F}" type="pres">
      <dgm:prSet presAssocID="{EC488C6B-5C3D-4654-9222-E77F45A4EB86}" presName="parTx" presStyleLbl="revTx" presStyleIdx="0" presStyleCnt="3">
        <dgm:presLayoutVars>
          <dgm:chMax val="1"/>
          <dgm:bulletEnabled val="1"/>
        </dgm:presLayoutVars>
      </dgm:prSet>
      <dgm:spPr/>
    </dgm:pt>
    <dgm:pt modelId="{6AF15EB8-9657-4DC4-AC9B-471CBCEB9003}" type="pres">
      <dgm:prSet presAssocID="{EC488C6B-5C3D-4654-9222-E77F45A4EB86}" presName="bracket" presStyleLbl="parChTrans1D1" presStyleIdx="0" presStyleCnt="3"/>
      <dgm:spPr/>
    </dgm:pt>
    <dgm:pt modelId="{44530144-586D-4D79-B519-1FC6DE94DF69}" type="pres">
      <dgm:prSet presAssocID="{EC488C6B-5C3D-4654-9222-E77F45A4EB86}" presName="spH" presStyleCnt="0"/>
      <dgm:spPr/>
    </dgm:pt>
    <dgm:pt modelId="{64A45027-6BA0-4281-B55E-D5BCF82C3701}" type="pres">
      <dgm:prSet presAssocID="{EC488C6B-5C3D-4654-9222-E77F45A4EB86}" presName="desTx" presStyleLbl="node1" presStyleIdx="0" presStyleCnt="3" custScaleY="144445">
        <dgm:presLayoutVars>
          <dgm:bulletEnabled val="1"/>
        </dgm:presLayoutVars>
      </dgm:prSet>
      <dgm:spPr/>
    </dgm:pt>
    <dgm:pt modelId="{758D10E9-59DC-4443-BD5A-52F80AA13D08}" type="pres">
      <dgm:prSet presAssocID="{C66C4342-4B7B-4137-9001-521B7B05E404}" presName="spV" presStyleCnt="0"/>
      <dgm:spPr/>
    </dgm:pt>
    <dgm:pt modelId="{9BC4877E-E753-4FB1-AF65-4D08FCE98102}" type="pres">
      <dgm:prSet presAssocID="{603589B4-1A5C-46C0-8A8D-6F227BA24AD4}" presName="linNode" presStyleCnt="0"/>
      <dgm:spPr/>
    </dgm:pt>
    <dgm:pt modelId="{EB17A9FD-E78D-4586-A4AC-D26A392CC6D6}" type="pres">
      <dgm:prSet presAssocID="{603589B4-1A5C-46C0-8A8D-6F227BA24AD4}" presName="parTx" presStyleLbl="revTx" presStyleIdx="1" presStyleCnt="3">
        <dgm:presLayoutVars>
          <dgm:chMax val="1"/>
          <dgm:bulletEnabled val="1"/>
        </dgm:presLayoutVars>
      </dgm:prSet>
      <dgm:spPr/>
    </dgm:pt>
    <dgm:pt modelId="{16E05736-8DF3-4298-B05B-292559DB30FE}" type="pres">
      <dgm:prSet presAssocID="{603589B4-1A5C-46C0-8A8D-6F227BA24AD4}" presName="bracket" presStyleLbl="parChTrans1D1" presStyleIdx="1" presStyleCnt="3"/>
      <dgm:spPr/>
    </dgm:pt>
    <dgm:pt modelId="{E41A40B7-31A0-4E58-8131-9FDC460E1A75}" type="pres">
      <dgm:prSet presAssocID="{603589B4-1A5C-46C0-8A8D-6F227BA24AD4}" presName="spH" presStyleCnt="0"/>
      <dgm:spPr/>
    </dgm:pt>
    <dgm:pt modelId="{0E7D8A20-2450-4706-9EDA-787CA8839686}" type="pres">
      <dgm:prSet presAssocID="{603589B4-1A5C-46C0-8A8D-6F227BA24AD4}" presName="desTx" presStyleLbl="node1" presStyleIdx="1" presStyleCnt="3">
        <dgm:presLayoutVars>
          <dgm:bulletEnabled val="1"/>
        </dgm:presLayoutVars>
      </dgm:prSet>
      <dgm:spPr/>
    </dgm:pt>
    <dgm:pt modelId="{AF46EE23-B524-42D3-96BD-585689057377}" type="pres">
      <dgm:prSet presAssocID="{C5BA36E9-2A12-43EB-9F40-C38BDB948F73}" presName="spV" presStyleCnt="0"/>
      <dgm:spPr/>
    </dgm:pt>
    <dgm:pt modelId="{1472E931-CA31-4565-A1D4-0747752E7001}" type="pres">
      <dgm:prSet presAssocID="{19206EF2-564A-4BF6-827D-D13D742C96C2}" presName="linNode" presStyleCnt="0"/>
      <dgm:spPr/>
    </dgm:pt>
    <dgm:pt modelId="{B94D53C6-69C7-47B1-B256-6CDE92160E7E}" type="pres">
      <dgm:prSet presAssocID="{19206EF2-564A-4BF6-827D-D13D742C96C2}" presName="parTx" presStyleLbl="revTx" presStyleIdx="2" presStyleCnt="3">
        <dgm:presLayoutVars>
          <dgm:chMax val="1"/>
          <dgm:bulletEnabled val="1"/>
        </dgm:presLayoutVars>
      </dgm:prSet>
      <dgm:spPr/>
    </dgm:pt>
    <dgm:pt modelId="{779D4156-43AD-4AB7-8DBA-8AEF766E6F58}" type="pres">
      <dgm:prSet presAssocID="{19206EF2-564A-4BF6-827D-D13D742C96C2}" presName="bracket" presStyleLbl="parChTrans1D1" presStyleIdx="2" presStyleCnt="3"/>
      <dgm:spPr/>
    </dgm:pt>
    <dgm:pt modelId="{4209505E-4132-47CF-B801-0E4521EF31F7}" type="pres">
      <dgm:prSet presAssocID="{19206EF2-564A-4BF6-827D-D13D742C96C2}" presName="spH" presStyleCnt="0"/>
      <dgm:spPr/>
    </dgm:pt>
    <dgm:pt modelId="{E8719F4C-BF67-4A01-B6FA-4AED02D83439}" type="pres">
      <dgm:prSet presAssocID="{19206EF2-564A-4BF6-827D-D13D742C96C2}" presName="desTx" presStyleLbl="node1" presStyleIdx="2" presStyleCnt="3">
        <dgm:presLayoutVars>
          <dgm:bulletEnabled val="1"/>
        </dgm:presLayoutVars>
      </dgm:prSet>
      <dgm:spPr/>
    </dgm:pt>
  </dgm:ptLst>
  <dgm:cxnLst>
    <dgm:cxn modelId="{F6E4D507-8C9D-4736-83A0-AE3F8345BE66}" type="presOf" srcId="{1DD556B3-F110-4167-8A5D-CBC923ED7A16}" destId="{0E7D8A20-2450-4706-9EDA-787CA8839686}" srcOrd="0" destOrd="2" presId="urn:diagrams.loki3.com/BracketList"/>
    <dgm:cxn modelId="{1D2C8315-1044-4C2D-8A41-D93FB6ED3F83}" srcId="{603589B4-1A5C-46C0-8A8D-6F227BA24AD4}" destId="{5EEFABF7-C805-4FE8-BA2C-EDB4398E8FBB}" srcOrd="1" destOrd="0" parTransId="{6D8011B2-104A-4483-B321-DF7381AD5949}" sibTransId="{0BACBFCE-3E6D-41B9-B31E-C895240ED937}"/>
    <dgm:cxn modelId="{3445131C-28BF-4E1E-A1A8-86F51E93F6EA}" type="presOf" srcId="{5EEFABF7-C805-4FE8-BA2C-EDB4398E8FBB}" destId="{0E7D8A20-2450-4706-9EDA-787CA8839686}" srcOrd="0" destOrd="1" presId="urn:diagrams.loki3.com/BracketList"/>
    <dgm:cxn modelId="{59897521-9AE4-4125-80E4-639755330049}" srcId="{EC488C6B-5C3D-4654-9222-E77F45A4EB86}" destId="{95A94654-B96A-48D9-95D6-911D65C595B8}" srcOrd="1" destOrd="0" parTransId="{ADC1C4D2-134E-4DA2-AE4C-3628C35255BB}" sibTransId="{803E1C48-7628-44BB-984A-4002A98482B6}"/>
    <dgm:cxn modelId="{357D3326-E054-4C8E-AFBB-2D493F74F774}" type="presOf" srcId="{308B5EAF-3907-4ADD-9C3E-D11683744228}" destId="{E8719F4C-BF67-4A01-B6FA-4AED02D83439}" srcOrd="0" destOrd="0" presId="urn:diagrams.loki3.com/BracketList"/>
    <dgm:cxn modelId="{4BCBD62A-4D07-4F02-A3D3-1E0979D10AA5}" srcId="{603589B4-1A5C-46C0-8A8D-6F227BA24AD4}" destId="{1DD556B3-F110-4167-8A5D-CBC923ED7A16}" srcOrd="2" destOrd="0" parTransId="{DAB74F8A-69F0-424A-BA48-3AF8DE78DCC6}" sibTransId="{6B96BA2C-453C-4346-A9C3-D6FC3C9EC59A}"/>
    <dgm:cxn modelId="{52E79137-A4EB-4758-9D5C-81523E7B0ADF}" srcId="{19206EF2-564A-4BF6-827D-D13D742C96C2}" destId="{308B5EAF-3907-4ADD-9C3E-D11683744228}" srcOrd="0" destOrd="0" parTransId="{68F61127-D314-4618-AE79-3741A3048921}" sibTransId="{B32EFE2C-BA28-43BA-AA6B-BA135FA42EDA}"/>
    <dgm:cxn modelId="{AA62A03F-3092-4ED3-81E0-7662856C6737}" srcId="{DBF432D4-8BEE-43B1-9BCC-EE6288ED7D60}" destId="{EC488C6B-5C3D-4654-9222-E77F45A4EB86}" srcOrd="0" destOrd="0" parTransId="{E5BEC2D0-2620-469B-8616-9A2DB8477DED}" sibTransId="{C66C4342-4B7B-4137-9001-521B7B05E404}"/>
    <dgm:cxn modelId="{AAF6014E-E7CA-4E94-8E5A-C3AB26123459}" type="presOf" srcId="{603589B4-1A5C-46C0-8A8D-6F227BA24AD4}" destId="{EB17A9FD-E78D-4586-A4AC-D26A392CC6D6}" srcOrd="0" destOrd="0" presId="urn:diagrams.loki3.com/BracketList"/>
    <dgm:cxn modelId="{A5E8F370-1B53-4521-B1EF-B86BE209FF3C}" type="presOf" srcId="{EC488C6B-5C3D-4654-9222-E77F45A4EB86}" destId="{05BF1364-6625-427F-8AE0-5A257293788F}" srcOrd="0" destOrd="0" presId="urn:diagrams.loki3.com/BracketList"/>
    <dgm:cxn modelId="{02297D51-6CEC-4A12-9865-CB9A24DD5560}" srcId="{EC488C6B-5C3D-4654-9222-E77F45A4EB86}" destId="{EB79BD26-78A1-4B90-8221-05D130FAAD6A}" srcOrd="0" destOrd="0" parTransId="{11C72B13-A269-49CD-875B-637F476B59D8}" sibTransId="{F1E6A0A0-6317-4EDE-999E-FC4EAE3D062A}"/>
    <dgm:cxn modelId="{EC104A74-1332-4534-9ABD-0DFAE8B19CD3}" srcId="{603589B4-1A5C-46C0-8A8D-6F227BA24AD4}" destId="{8C0628B2-D288-4AE1-83DB-0A77773BC3B6}" srcOrd="0" destOrd="0" parTransId="{AF37A719-58B1-4BF4-89B4-712D254A30D6}" sibTransId="{7AD89111-B01D-45A5-BB20-53BF5096460D}"/>
    <dgm:cxn modelId="{D540DA7D-CE8C-4FB1-A07C-9E8B919BAA54}" type="presOf" srcId="{EB79BD26-78A1-4B90-8221-05D130FAAD6A}" destId="{64A45027-6BA0-4281-B55E-D5BCF82C3701}" srcOrd="0" destOrd="0" presId="urn:diagrams.loki3.com/BracketList"/>
    <dgm:cxn modelId="{D30C23A3-146D-45DC-AE9C-340D32CFB578}" type="presOf" srcId="{DBF432D4-8BEE-43B1-9BCC-EE6288ED7D60}" destId="{2ECA0686-D6A2-48A0-9CFC-44D32ED51985}" srcOrd="0" destOrd="0" presId="urn:diagrams.loki3.com/BracketList"/>
    <dgm:cxn modelId="{8F382AB9-4876-4ECB-938B-646EF2C27A4A}" type="presOf" srcId="{8C0628B2-D288-4AE1-83DB-0A77773BC3B6}" destId="{0E7D8A20-2450-4706-9EDA-787CA8839686}" srcOrd="0" destOrd="0" presId="urn:diagrams.loki3.com/BracketList"/>
    <dgm:cxn modelId="{1D03E4BA-8C18-48E3-B1A4-2DA4386B9AD8}" srcId="{DBF432D4-8BEE-43B1-9BCC-EE6288ED7D60}" destId="{19206EF2-564A-4BF6-827D-D13D742C96C2}" srcOrd="2" destOrd="0" parTransId="{A6818299-304B-4407-B6C2-8D331301BAFF}" sibTransId="{2B74AB77-0585-4336-9C18-8146EABB3DE8}"/>
    <dgm:cxn modelId="{CB75C8C5-87FE-4CDD-B188-A0388056993A}" srcId="{DBF432D4-8BEE-43B1-9BCC-EE6288ED7D60}" destId="{603589B4-1A5C-46C0-8A8D-6F227BA24AD4}" srcOrd="1" destOrd="0" parTransId="{9505CD7D-0524-48B2-B926-3675E6F11AB7}" sibTransId="{C5BA36E9-2A12-43EB-9F40-C38BDB948F73}"/>
    <dgm:cxn modelId="{6F96A3D5-B383-40EE-B813-40F3267CA986}" type="presOf" srcId="{19206EF2-564A-4BF6-827D-D13D742C96C2}" destId="{B94D53C6-69C7-47B1-B256-6CDE92160E7E}" srcOrd="0" destOrd="0" presId="urn:diagrams.loki3.com/BracketList"/>
    <dgm:cxn modelId="{58D013F0-3679-4023-B62A-9A6A994997D7}" type="presOf" srcId="{95A94654-B96A-48D9-95D6-911D65C595B8}" destId="{64A45027-6BA0-4281-B55E-D5BCF82C3701}" srcOrd="0" destOrd="1" presId="urn:diagrams.loki3.com/BracketList"/>
    <dgm:cxn modelId="{7C62D1EC-E71F-4D77-AA32-853A2981ED86}" type="presParOf" srcId="{2ECA0686-D6A2-48A0-9CFC-44D32ED51985}" destId="{B62FB6DD-99A5-4418-B7AC-C3B82D181B14}" srcOrd="0" destOrd="0" presId="urn:diagrams.loki3.com/BracketList"/>
    <dgm:cxn modelId="{A23B81E0-504A-4720-BB46-56CC3469C500}" type="presParOf" srcId="{B62FB6DD-99A5-4418-B7AC-C3B82D181B14}" destId="{05BF1364-6625-427F-8AE0-5A257293788F}" srcOrd="0" destOrd="0" presId="urn:diagrams.loki3.com/BracketList"/>
    <dgm:cxn modelId="{A1DF85C7-67EF-4F99-A517-A4654A29BD5B}" type="presParOf" srcId="{B62FB6DD-99A5-4418-B7AC-C3B82D181B14}" destId="{6AF15EB8-9657-4DC4-AC9B-471CBCEB9003}" srcOrd="1" destOrd="0" presId="urn:diagrams.loki3.com/BracketList"/>
    <dgm:cxn modelId="{3E318BD0-202D-4BA2-B84D-54F8E0BB9C31}" type="presParOf" srcId="{B62FB6DD-99A5-4418-B7AC-C3B82D181B14}" destId="{44530144-586D-4D79-B519-1FC6DE94DF69}" srcOrd="2" destOrd="0" presId="urn:diagrams.loki3.com/BracketList"/>
    <dgm:cxn modelId="{84BDD541-E5AC-454C-B508-85B5A75FBB65}" type="presParOf" srcId="{B62FB6DD-99A5-4418-B7AC-C3B82D181B14}" destId="{64A45027-6BA0-4281-B55E-D5BCF82C3701}" srcOrd="3" destOrd="0" presId="urn:diagrams.loki3.com/BracketList"/>
    <dgm:cxn modelId="{3AF2D0F7-F221-468B-9582-A26F615FD121}" type="presParOf" srcId="{2ECA0686-D6A2-48A0-9CFC-44D32ED51985}" destId="{758D10E9-59DC-4443-BD5A-52F80AA13D08}" srcOrd="1" destOrd="0" presId="urn:diagrams.loki3.com/BracketList"/>
    <dgm:cxn modelId="{DC908F68-E795-4212-878A-D4C1935166DC}" type="presParOf" srcId="{2ECA0686-D6A2-48A0-9CFC-44D32ED51985}" destId="{9BC4877E-E753-4FB1-AF65-4D08FCE98102}" srcOrd="2" destOrd="0" presId="urn:diagrams.loki3.com/BracketList"/>
    <dgm:cxn modelId="{6549A93D-3768-401D-8394-11839AA2FFFA}" type="presParOf" srcId="{9BC4877E-E753-4FB1-AF65-4D08FCE98102}" destId="{EB17A9FD-E78D-4586-A4AC-D26A392CC6D6}" srcOrd="0" destOrd="0" presId="urn:diagrams.loki3.com/BracketList"/>
    <dgm:cxn modelId="{06762A05-5E2A-468F-9E81-0218BF8BA899}" type="presParOf" srcId="{9BC4877E-E753-4FB1-AF65-4D08FCE98102}" destId="{16E05736-8DF3-4298-B05B-292559DB30FE}" srcOrd="1" destOrd="0" presId="urn:diagrams.loki3.com/BracketList"/>
    <dgm:cxn modelId="{8B11E189-DBD6-4489-9059-62428D09B9FF}" type="presParOf" srcId="{9BC4877E-E753-4FB1-AF65-4D08FCE98102}" destId="{E41A40B7-31A0-4E58-8131-9FDC460E1A75}" srcOrd="2" destOrd="0" presId="urn:diagrams.loki3.com/BracketList"/>
    <dgm:cxn modelId="{996B5959-A291-4104-B551-8579EAD89EF4}" type="presParOf" srcId="{9BC4877E-E753-4FB1-AF65-4D08FCE98102}" destId="{0E7D8A20-2450-4706-9EDA-787CA8839686}" srcOrd="3" destOrd="0" presId="urn:diagrams.loki3.com/BracketList"/>
    <dgm:cxn modelId="{3188AC12-5716-4D6F-BAFD-EF01124B2788}" type="presParOf" srcId="{2ECA0686-D6A2-48A0-9CFC-44D32ED51985}" destId="{AF46EE23-B524-42D3-96BD-585689057377}" srcOrd="3" destOrd="0" presId="urn:diagrams.loki3.com/BracketList"/>
    <dgm:cxn modelId="{2723BB45-3966-4455-B7C3-CC6A3A81B038}" type="presParOf" srcId="{2ECA0686-D6A2-48A0-9CFC-44D32ED51985}" destId="{1472E931-CA31-4565-A1D4-0747752E7001}" srcOrd="4" destOrd="0" presId="urn:diagrams.loki3.com/BracketList"/>
    <dgm:cxn modelId="{8F9E9E59-C562-492E-B752-53A7202FCAFE}" type="presParOf" srcId="{1472E931-CA31-4565-A1D4-0747752E7001}" destId="{B94D53C6-69C7-47B1-B256-6CDE92160E7E}" srcOrd="0" destOrd="0" presId="urn:diagrams.loki3.com/BracketList"/>
    <dgm:cxn modelId="{E904AD9A-DBAD-40FD-85AA-3C680D9B942C}" type="presParOf" srcId="{1472E931-CA31-4565-A1D4-0747752E7001}" destId="{779D4156-43AD-4AB7-8DBA-8AEF766E6F58}" srcOrd="1" destOrd="0" presId="urn:diagrams.loki3.com/BracketList"/>
    <dgm:cxn modelId="{687240D4-0073-400D-9817-E793DA443470}" type="presParOf" srcId="{1472E931-CA31-4565-A1D4-0747752E7001}" destId="{4209505E-4132-47CF-B801-0E4521EF31F7}" srcOrd="2" destOrd="0" presId="urn:diagrams.loki3.com/BracketList"/>
    <dgm:cxn modelId="{01148347-8E65-4601-AA26-521FBF00C582}" type="presParOf" srcId="{1472E931-CA31-4565-A1D4-0747752E7001}" destId="{E8719F4C-BF67-4A01-B6FA-4AED02D83439}"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BF1364-6625-427F-8AE0-5A257293788F}">
      <dsp:nvSpPr>
        <dsp:cNvPr id="0" name=""/>
        <dsp:cNvSpPr/>
      </dsp:nvSpPr>
      <dsp:spPr>
        <a:xfrm>
          <a:off x="5267" y="632446"/>
          <a:ext cx="2694439" cy="868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GB" sz="2600" kern="1200" dirty="0"/>
            <a:t>Place-based partners</a:t>
          </a:r>
        </a:p>
      </dsp:txBody>
      <dsp:txXfrm>
        <a:off x="5267" y="632446"/>
        <a:ext cx="2694439" cy="868725"/>
      </dsp:txXfrm>
    </dsp:sp>
    <dsp:sp modelId="{6AF15EB8-9657-4DC4-AC9B-471CBCEB9003}">
      <dsp:nvSpPr>
        <dsp:cNvPr id="0" name=""/>
        <dsp:cNvSpPr/>
      </dsp:nvSpPr>
      <dsp:spPr>
        <a:xfrm>
          <a:off x="2699707" y="388117"/>
          <a:ext cx="538887" cy="1357382"/>
        </a:xfrm>
        <a:prstGeom prst="leftBrace">
          <a:avLst>
            <a:gd name="adj1" fmla="val 35000"/>
            <a:gd name="adj2" fmla="val 50000"/>
          </a:avLst>
        </a:pr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A45027-6BA0-4281-B55E-D5BCF82C3701}">
      <dsp:nvSpPr>
        <dsp:cNvPr id="0" name=""/>
        <dsp:cNvSpPr/>
      </dsp:nvSpPr>
      <dsp:spPr>
        <a:xfrm>
          <a:off x="3454150" y="86473"/>
          <a:ext cx="7328875" cy="1960671"/>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Signposting to local ecosystem</a:t>
          </a:r>
        </a:p>
        <a:p>
          <a:pPr marL="228600" lvl="1" indent="-228600" algn="l" defTabSz="1155700">
            <a:lnSpc>
              <a:spcPct val="90000"/>
            </a:lnSpc>
            <a:spcBef>
              <a:spcPct val="0"/>
            </a:spcBef>
            <a:spcAft>
              <a:spcPct val="15000"/>
            </a:spcAft>
            <a:buChar char="•"/>
          </a:pPr>
          <a:r>
            <a:rPr lang="en-GB" sz="2600" kern="1200" dirty="0"/>
            <a:t>Working with community and third sector groups to meet specific needs</a:t>
          </a:r>
        </a:p>
      </dsp:txBody>
      <dsp:txXfrm>
        <a:off x="3454150" y="86473"/>
        <a:ext cx="7328875" cy="1960671"/>
      </dsp:txXfrm>
    </dsp:sp>
    <dsp:sp modelId="{EB17A9FD-E78D-4586-A4AC-D26A392CC6D6}">
      <dsp:nvSpPr>
        <dsp:cNvPr id="0" name=""/>
        <dsp:cNvSpPr/>
      </dsp:nvSpPr>
      <dsp:spPr>
        <a:xfrm>
          <a:off x="5267" y="2415237"/>
          <a:ext cx="2694439" cy="125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GB" sz="2600" kern="1200" dirty="0"/>
            <a:t>The offer: access, skills, devices</a:t>
          </a:r>
        </a:p>
      </dsp:txBody>
      <dsp:txXfrm>
        <a:off x="5267" y="2415237"/>
        <a:ext cx="2694439" cy="1254825"/>
      </dsp:txXfrm>
    </dsp:sp>
    <dsp:sp modelId="{16E05736-8DF3-4298-B05B-292559DB30FE}">
      <dsp:nvSpPr>
        <dsp:cNvPr id="0" name=""/>
        <dsp:cNvSpPr/>
      </dsp:nvSpPr>
      <dsp:spPr>
        <a:xfrm>
          <a:off x="2699707" y="2140744"/>
          <a:ext cx="538887" cy="1803810"/>
        </a:xfrm>
        <a:prstGeom prst="leftBrace">
          <a:avLst>
            <a:gd name="adj1" fmla="val 35000"/>
            <a:gd name="adj2" fmla="val 50000"/>
          </a:avLst>
        </a:pr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7D8A20-2450-4706-9EDA-787CA8839686}">
      <dsp:nvSpPr>
        <dsp:cNvPr id="0" name=""/>
        <dsp:cNvSpPr/>
      </dsp:nvSpPr>
      <dsp:spPr>
        <a:xfrm>
          <a:off x="3454150" y="2140744"/>
          <a:ext cx="7328875" cy="1803810"/>
        </a:xfrm>
        <a:prstGeom prst="rect">
          <a:avLst/>
        </a:prstGeom>
        <a:solidFill>
          <a:schemeClr val="accent4">
            <a:hueOff val="3299968"/>
            <a:satOff val="-14601"/>
            <a:lumOff val="-245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Flexible, adaptable approach to skills – employment, finance, hobbies, health</a:t>
          </a:r>
        </a:p>
        <a:p>
          <a:pPr marL="228600" lvl="1" indent="-228600" algn="l" defTabSz="1155700">
            <a:lnSpc>
              <a:spcPct val="90000"/>
            </a:lnSpc>
            <a:spcBef>
              <a:spcPct val="0"/>
            </a:spcBef>
            <a:spcAft>
              <a:spcPct val="15000"/>
            </a:spcAft>
            <a:buChar char="•"/>
          </a:pPr>
          <a:r>
            <a:rPr lang="en-GB" sz="2600" kern="1200" dirty="0"/>
            <a:t>Open door – universal access to </a:t>
          </a:r>
          <a:r>
            <a:rPr lang="en-GB" sz="2600" kern="1200" dirty="0" err="1"/>
            <a:t>wifi</a:t>
          </a:r>
          <a:r>
            <a:rPr lang="en-GB" sz="2600" kern="1200" dirty="0"/>
            <a:t> and devices</a:t>
          </a:r>
        </a:p>
        <a:p>
          <a:pPr marL="228600" lvl="1" indent="-228600" algn="l" defTabSz="1155700">
            <a:lnSpc>
              <a:spcPct val="90000"/>
            </a:lnSpc>
            <a:spcBef>
              <a:spcPct val="0"/>
            </a:spcBef>
            <a:spcAft>
              <a:spcPct val="15000"/>
            </a:spcAft>
            <a:buChar char="•"/>
          </a:pPr>
          <a:r>
            <a:rPr lang="en-GB" sz="2600" kern="1200" dirty="0"/>
            <a:t>Lending of devices</a:t>
          </a:r>
        </a:p>
      </dsp:txBody>
      <dsp:txXfrm>
        <a:off x="3454150" y="2140744"/>
        <a:ext cx="7328875" cy="1803810"/>
      </dsp:txXfrm>
    </dsp:sp>
    <dsp:sp modelId="{B94D53C6-69C7-47B1-B256-6CDE92160E7E}">
      <dsp:nvSpPr>
        <dsp:cNvPr id="0" name=""/>
        <dsp:cNvSpPr/>
      </dsp:nvSpPr>
      <dsp:spPr>
        <a:xfrm>
          <a:off x="5267" y="4057762"/>
          <a:ext cx="2694439" cy="1254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66040" rIns="184912" bIns="66040" numCol="1" spcCol="1270" anchor="ctr" anchorCtr="0">
          <a:noAutofit/>
        </a:bodyPr>
        <a:lstStyle/>
        <a:p>
          <a:pPr marL="0" lvl="0" indent="0" algn="r" defTabSz="1155700">
            <a:lnSpc>
              <a:spcPct val="90000"/>
            </a:lnSpc>
            <a:spcBef>
              <a:spcPct val="0"/>
            </a:spcBef>
            <a:spcAft>
              <a:spcPct val="35000"/>
            </a:spcAft>
            <a:buNone/>
          </a:pPr>
          <a:r>
            <a:rPr lang="en-GB" sz="2600" kern="1200" dirty="0"/>
            <a:t>Digital inclusion in library &amp; local strategy</a:t>
          </a:r>
        </a:p>
      </dsp:txBody>
      <dsp:txXfrm>
        <a:off x="5267" y="4057762"/>
        <a:ext cx="2694439" cy="1254825"/>
      </dsp:txXfrm>
    </dsp:sp>
    <dsp:sp modelId="{779D4156-43AD-4AB7-8DBA-8AEF766E6F58}">
      <dsp:nvSpPr>
        <dsp:cNvPr id="0" name=""/>
        <dsp:cNvSpPr/>
      </dsp:nvSpPr>
      <dsp:spPr>
        <a:xfrm>
          <a:off x="2699707" y="4038155"/>
          <a:ext cx="538887" cy="1294038"/>
        </a:xfrm>
        <a:prstGeom prst="leftBrace">
          <a:avLst>
            <a:gd name="adj1" fmla="val 35000"/>
            <a:gd name="adj2" fmla="val 50000"/>
          </a:avLst>
        </a:prstGeom>
        <a:noFill/>
        <a:ln w="1905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719F4C-BF67-4A01-B6FA-4AED02D83439}">
      <dsp:nvSpPr>
        <dsp:cNvPr id="0" name=""/>
        <dsp:cNvSpPr/>
      </dsp:nvSpPr>
      <dsp:spPr>
        <a:xfrm>
          <a:off x="3454150" y="4038155"/>
          <a:ext cx="7328875" cy="1294038"/>
        </a:xfrm>
        <a:prstGeom prst="rect">
          <a:avLst/>
        </a:prstGeom>
        <a:solidFill>
          <a:schemeClr val="accent4">
            <a:hueOff val="6599937"/>
            <a:satOff val="-29202"/>
            <a:lumOff val="-490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228600" lvl="1" indent="-228600" algn="l" defTabSz="1155700">
            <a:lnSpc>
              <a:spcPct val="90000"/>
            </a:lnSpc>
            <a:spcBef>
              <a:spcPct val="0"/>
            </a:spcBef>
            <a:spcAft>
              <a:spcPct val="15000"/>
            </a:spcAft>
            <a:buChar char="•"/>
          </a:pPr>
          <a:r>
            <a:rPr lang="en-GB" sz="2600" kern="1200" dirty="0"/>
            <a:t>Link digital inclusion to local priorities such as improving health and wellbeing, and access to resources and support for employment</a:t>
          </a:r>
        </a:p>
      </dsp:txBody>
      <dsp:txXfrm>
        <a:off x="3454150" y="4038155"/>
        <a:ext cx="7328875" cy="1294038"/>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A2AE2A-A171-40B2-9302-FC3152A9334C}" type="datetimeFigureOut">
              <a:rPr lang="en-GB" smtClean="0"/>
              <a:t>16/12/2024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8A64B-98BA-4F5C-8499-77A34F04128E}" type="slidenum">
              <a:rPr lang="en-GB" smtClean="0"/>
              <a:t>‹#›</a:t>
            </a:fld>
            <a:endParaRPr lang="en-GB"/>
          </a:p>
        </p:txBody>
      </p:sp>
    </p:spTree>
    <p:extLst>
      <p:ext uri="{BB962C8B-B14F-4D97-AF65-F5344CB8AC3E}">
        <p14:creationId xmlns:p14="http://schemas.microsoft.com/office/powerpoint/2010/main" val="2984616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Vision is centred around using technology to shift balance of care into community, support prevention and self-management. Dependent on community-based services to make it real.</a:t>
            </a:r>
          </a:p>
        </p:txBody>
      </p:sp>
      <p:sp>
        <p:nvSpPr>
          <p:cNvPr id="4" name="Slide Number Placeholder 3"/>
          <p:cNvSpPr>
            <a:spLocks noGrp="1"/>
          </p:cNvSpPr>
          <p:nvPr>
            <p:ph type="sldNum" sz="quarter" idx="5"/>
          </p:nvPr>
        </p:nvSpPr>
        <p:spPr/>
        <p:txBody>
          <a:bodyPr/>
          <a:lstStyle/>
          <a:p>
            <a:fld id="{92654AFB-7911-4F2A-BD55-84A44E540C1B}" type="slidenum">
              <a:rPr lang="en-GB" smtClean="0"/>
              <a:t>2</a:t>
            </a:fld>
            <a:endParaRPr lang="en-GB"/>
          </a:p>
        </p:txBody>
      </p:sp>
    </p:spTree>
    <p:extLst>
      <p:ext uri="{BB962C8B-B14F-4D97-AF65-F5344CB8AC3E}">
        <p14:creationId xmlns:p14="http://schemas.microsoft.com/office/powerpoint/2010/main" val="1449639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05BA3-3A1D-4C92-BEF4-92912FB732AA}" type="slidenum">
              <a:rPr lang="en-GB" smtClean="0"/>
              <a:t>21</a:t>
            </a:fld>
            <a:endParaRPr lang="en-GB"/>
          </a:p>
        </p:txBody>
      </p:sp>
    </p:spTree>
    <p:extLst>
      <p:ext uri="{BB962C8B-B14F-4D97-AF65-F5344CB8AC3E}">
        <p14:creationId xmlns:p14="http://schemas.microsoft.com/office/powerpoint/2010/main" val="3387239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05BA3-3A1D-4C92-BEF4-92912FB732AA}" type="slidenum">
              <a:rPr lang="en-GB" smtClean="0"/>
              <a:t>23</a:t>
            </a:fld>
            <a:endParaRPr lang="en-GB"/>
          </a:p>
        </p:txBody>
      </p:sp>
    </p:spTree>
    <p:extLst>
      <p:ext uri="{BB962C8B-B14F-4D97-AF65-F5344CB8AC3E}">
        <p14:creationId xmlns:p14="http://schemas.microsoft.com/office/powerpoint/2010/main" val="1026671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AC0EA32-BE2C-404A-90BE-CBDD4FB1D3FD}" type="slidenum">
              <a:rPr lang="en-GB" smtClean="0"/>
              <a:t>24</a:t>
            </a:fld>
            <a:endParaRPr lang="en-GB"/>
          </a:p>
        </p:txBody>
      </p:sp>
    </p:spTree>
    <p:extLst>
      <p:ext uri="{BB962C8B-B14F-4D97-AF65-F5344CB8AC3E}">
        <p14:creationId xmlns:p14="http://schemas.microsoft.com/office/powerpoint/2010/main" val="2438887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2654AFB-7911-4F2A-BD55-84A44E540C1B}" type="slidenum">
              <a:rPr lang="en-GB" smtClean="0"/>
              <a:t>4</a:t>
            </a:fld>
            <a:endParaRPr lang="en-GB"/>
          </a:p>
        </p:txBody>
      </p:sp>
    </p:spTree>
    <p:extLst>
      <p:ext uri="{BB962C8B-B14F-4D97-AF65-F5344CB8AC3E}">
        <p14:creationId xmlns:p14="http://schemas.microsoft.com/office/powerpoint/2010/main" val="1542688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key ways in </a:t>
            </a:r>
            <a:r>
              <a:rPr lang="en-GB"/>
              <a:t>which libraries </a:t>
            </a:r>
            <a:r>
              <a:rPr lang="en-GB" dirty="0"/>
              <a:t>enable </a:t>
            </a:r>
            <a:r>
              <a:rPr lang="en-GB"/>
              <a:t>digital inclusion.</a:t>
            </a:r>
            <a:endParaRPr lang="en-GB" dirty="0"/>
          </a:p>
        </p:txBody>
      </p:sp>
      <p:sp>
        <p:nvSpPr>
          <p:cNvPr id="4" name="Slide Number Placeholder 3"/>
          <p:cNvSpPr>
            <a:spLocks noGrp="1"/>
          </p:cNvSpPr>
          <p:nvPr>
            <p:ph type="sldNum" sz="quarter" idx="5"/>
          </p:nvPr>
        </p:nvSpPr>
        <p:spPr/>
        <p:txBody>
          <a:bodyPr/>
          <a:lstStyle/>
          <a:p>
            <a:fld id="{92654AFB-7911-4F2A-BD55-84A44E540C1B}" type="slidenum">
              <a:rPr lang="en-GB" smtClean="0"/>
              <a:t>5</a:t>
            </a:fld>
            <a:endParaRPr lang="en-GB"/>
          </a:p>
        </p:txBody>
      </p:sp>
    </p:spTree>
    <p:extLst>
      <p:ext uri="{BB962C8B-B14F-4D97-AF65-F5344CB8AC3E}">
        <p14:creationId xmlns:p14="http://schemas.microsoft.com/office/powerpoint/2010/main" val="3313412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F312DD-EDC7-46E8-ACB6-A8926692D16D}" type="slidenum">
              <a:rPr lang="en-GB" smtClean="0"/>
              <a:t>7</a:t>
            </a:fld>
            <a:endParaRPr lang="en-GB"/>
          </a:p>
        </p:txBody>
      </p:sp>
    </p:spTree>
    <p:extLst>
      <p:ext uri="{BB962C8B-B14F-4D97-AF65-F5344CB8AC3E}">
        <p14:creationId xmlns:p14="http://schemas.microsoft.com/office/powerpoint/2010/main" val="308448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FDD4BAC-BD21-4251-A6A5-ED812DA282A1}" type="slidenum">
              <a:rPr lang="en-GB" smtClean="0"/>
              <a:t>11</a:t>
            </a:fld>
            <a:endParaRPr lang="en-GB"/>
          </a:p>
        </p:txBody>
      </p:sp>
    </p:spTree>
    <p:extLst>
      <p:ext uri="{BB962C8B-B14F-4D97-AF65-F5344CB8AC3E}">
        <p14:creationId xmlns:p14="http://schemas.microsoft.com/office/powerpoint/2010/main" val="2585019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DD4BAC-BD21-4251-A6A5-ED812DA282A1}" type="slidenum">
              <a:rPr lang="en-GB" smtClean="0"/>
              <a:t>12</a:t>
            </a:fld>
            <a:endParaRPr lang="en-GB"/>
          </a:p>
        </p:txBody>
      </p:sp>
    </p:spTree>
    <p:extLst>
      <p:ext uri="{BB962C8B-B14F-4D97-AF65-F5344CB8AC3E}">
        <p14:creationId xmlns:p14="http://schemas.microsoft.com/office/powerpoint/2010/main" val="46016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FDD4BAC-BD21-4251-A6A5-ED812DA282A1}" type="slidenum">
              <a:rPr lang="en-GB" smtClean="0"/>
              <a:t>13</a:t>
            </a:fld>
            <a:endParaRPr lang="en-GB"/>
          </a:p>
        </p:txBody>
      </p:sp>
    </p:spTree>
    <p:extLst>
      <p:ext uri="{BB962C8B-B14F-4D97-AF65-F5344CB8AC3E}">
        <p14:creationId xmlns:p14="http://schemas.microsoft.com/office/powerpoint/2010/main" val="52842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9B05BA3-3A1D-4C92-BEF4-92912FB732AA}" type="slidenum">
              <a:rPr lang="en-GB" smtClean="0"/>
              <a:t>15</a:t>
            </a:fld>
            <a:endParaRPr lang="en-GB"/>
          </a:p>
        </p:txBody>
      </p:sp>
    </p:spTree>
    <p:extLst>
      <p:ext uri="{BB962C8B-B14F-4D97-AF65-F5344CB8AC3E}">
        <p14:creationId xmlns:p14="http://schemas.microsoft.com/office/powerpoint/2010/main" val="27584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05BA3-3A1D-4C92-BEF4-92912FB732AA}" type="slidenum">
              <a:rPr lang="en-GB" smtClean="0"/>
              <a:t>19</a:t>
            </a:fld>
            <a:endParaRPr lang="en-GB"/>
          </a:p>
        </p:txBody>
      </p:sp>
    </p:spTree>
    <p:extLst>
      <p:ext uri="{BB962C8B-B14F-4D97-AF65-F5344CB8AC3E}">
        <p14:creationId xmlns:p14="http://schemas.microsoft.com/office/powerpoint/2010/main" val="4078873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E26B9-7CBE-07A3-3793-02FB43746D7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CF88ECF-F5DB-1AE2-93B5-DE7EED4951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6585080-54AC-A46C-ABF9-ED6F22D8682C}"/>
              </a:ext>
            </a:extLst>
          </p:cNvPr>
          <p:cNvSpPr>
            <a:spLocks noGrp="1"/>
          </p:cNvSpPr>
          <p:nvPr>
            <p:ph type="dt" sz="half" idx="10"/>
          </p:nvPr>
        </p:nvSpPr>
        <p:spPr/>
        <p:txBody>
          <a:bodyPr/>
          <a:lstStyle/>
          <a:p>
            <a:fld id="{D552EB60-6CDA-46E6-A120-E4FD4634F5E8}" type="datetimeFigureOut">
              <a:rPr lang="en-GB" smtClean="0"/>
              <a:t>16/12/2024</a:t>
            </a:fld>
            <a:endParaRPr lang="en-GB"/>
          </a:p>
        </p:txBody>
      </p:sp>
      <p:sp>
        <p:nvSpPr>
          <p:cNvPr id="5" name="Footer Placeholder 4">
            <a:extLst>
              <a:ext uri="{FF2B5EF4-FFF2-40B4-BE49-F238E27FC236}">
                <a16:creationId xmlns:a16="http://schemas.microsoft.com/office/drawing/2014/main" id="{D3F9067A-2800-AA24-5C91-63C46894225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F132569-C1E3-42FA-A733-E323C7FAEDE0}"/>
              </a:ext>
            </a:extLst>
          </p:cNvPr>
          <p:cNvSpPr>
            <a:spLocks noGrp="1"/>
          </p:cNvSpPr>
          <p:nvPr>
            <p:ph type="sldNum" sz="quarter" idx="12"/>
          </p:nvPr>
        </p:nvSpPr>
        <p:spPr/>
        <p:txBody>
          <a:bodyPr/>
          <a:lstStyle/>
          <a:p>
            <a:fld id="{7F6312B6-F60B-4B08-BE01-C1FF5FEDFDB5}" type="slidenum">
              <a:rPr lang="en-GB" smtClean="0"/>
              <a:t>‹#›</a:t>
            </a:fld>
            <a:endParaRPr lang="en-GB"/>
          </a:p>
        </p:txBody>
      </p:sp>
    </p:spTree>
    <p:extLst>
      <p:ext uri="{BB962C8B-B14F-4D97-AF65-F5344CB8AC3E}">
        <p14:creationId xmlns:p14="http://schemas.microsoft.com/office/powerpoint/2010/main" val="1363364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44BA-F2C9-DBB7-B589-3B1ECB527AF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46A89AD8-CAD0-CB21-7288-772B34913EE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0F7F14A-E534-07DE-0458-1EBEA31AFB45}"/>
              </a:ext>
            </a:extLst>
          </p:cNvPr>
          <p:cNvSpPr>
            <a:spLocks noGrp="1"/>
          </p:cNvSpPr>
          <p:nvPr>
            <p:ph type="dt" sz="half" idx="10"/>
          </p:nvPr>
        </p:nvSpPr>
        <p:spPr/>
        <p:txBody>
          <a:bodyPr/>
          <a:lstStyle/>
          <a:p>
            <a:fld id="{D552EB60-6CDA-46E6-A120-E4FD4634F5E8}" type="datetimeFigureOut">
              <a:rPr lang="en-GB" smtClean="0"/>
              <a:t>16/12/2024</a:t>
            </a:fld>
            <a:endParaRPr lang="en-GB"/>
          </a:p>
        </p:txBody>
      </p:sp>
      <p:sp>
        <p:nvSpPr>
          <p:cNvPr id="5" name="Footer Placeholder 4">
            <a:extLst>
              <a:ext uri="{FF2B5EF4-FFF2-40B4-BE49-F238E27FC236}">
                <a16:creationId xmlns:a16="http://schemas.microsoft.com/office/drawing/2014/main" id="{D49CF70D-8CE6-3D29-F74B-EDD9388B510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1D13293-CA4E-0B8D-3D2B-D90B65CCC69C}"/>
              </a:ext>
            </a:extLst>
          </p:cNvPr>
          <p:cNvSpPr>
            <a:spLocks noGrp="1"/>
          </p:cNvSpPr>
          <p:nvPr>
            <p:ph type="sldNum" sz="quarter" idx="12"/>
          </p:nvPr>
        </p:nvSpPr>
        <p:spPr/>
        <p:txBody>
          <a:bodyPr/>
          <a:lstStyle/>
          <a:p>
            <a:fld id="{7F6312B6-F60B-4B08-BE01-C1FF5FEDFDB5}" type="slidenum">
              <a:rPr lang="en-GB" smtClean="0"/>
              <a:t>‹#›</a:t>
            </a:fld>
            <a:endParaRPr lang="en-GB"/>
          </a:p>
        </p:txBody>
      </p:sp>
    </p:spTree>
    <p:extLst>
      <p:ext uri="{BB962C8B-B14F-4D97-AF65-F5344CB8AC3E}">
        <p14:creationId xmlns:p14="http://schemas.microsoft.com/office/powerpoint/2010/main" val="43970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832815-EDD6-5BBE-C02E-50879F03C00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0C7BCA8-FC8A-62EC-04FA-66AB54C1160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62B4A92-22D6-E591-1E83-317852062C32}"/>
              </a:ext>
            </a:extLst>
          </p:cNvPr>
          <p:cNvSpPr>
            <a:spLocks noGrp="1"/>
          </p:cNvSpPr>
          <p:nvPr>
            <p:ph type="dt" sz="half" idx="10"/>
          </p:nvPr>
        </p:nvSpPr>
        <p:spPr/>
        <p:txBody>
          <a:bodyPr/>
          <a:lstStyle/>
          <a:p>
            <a:fld id="{D552EB60-6CDA-46E6-A120-E4FD4634F5E8}" type="datetimeFigureOut">
              <a:rPr lang="en-GB" smtClean="0"/>
              <a:t>16/12/2024</a:t>
            </a:fld>
            <a:endParaRPr lang="en-GB"/>
          </a:p>
        </p:txBody>
      </p:sp>
      <p:sp>
        <p:nvSpPr>
          <p:cNvPr id="5" name="Footer Placeholder 4">
            <a:extLst>
              <a:ext uri="{FF2B5EF4-FFF2-40B4-BE49-F238E27FC236}">
                <a16:creationId xmlns:a16="http://schemas.microsoft.com/office/drawing/2014/main" id="{B5F79C23-C326-70AE-682C-9EFE38F1BA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F77C70-8346-62F0-B258-0FF95B572B64}"/>
              </a:ext>
            </a:extLst>
          </p:cNvPr>
          <p:cNvSpPr>
            <a:spLocks noGrp="1"/>
          </p:cNvSpPr>
          <p:nvPr>
            <p:ph type="sldNum" sz="quarter" idx="12"/>
          </p:nvPr>
        </p:nvSpPr>
        <p:spPr/>
        <p:txBody>
          <a:bodyPr/>
          <a:lstStyle/>
          <a:p>
            <a:fld id="{7F6312B6-F60B-4B08-BE01-C1FF5FEDFDB5}" type="slidenum">
              <a:rPr lang="en-GB" smtClean="0"/>
              <a:t>‹#›</a:t>
            </a:fld>
            <a:endParaRPr lang="en-GB"/>
          </a:p>
        </p:txBody>
      </p:sp>
    </p:spTree>
    <p:extLst>
      <p:ext uri="{BB962C8B-B14F-4D97-AF65-F5344CB8AC3E}">
        <p14:creationId xmlns:p14="http://schemas.microsoft.com/office/powerpoint/2010/main" val="472433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a:p>
        </p:txBody>
      </p:sp>
      <p:sp>
        <p:nvSpPr>
          <p:cNvPr id="4" name="Title Placeholder 1"/>
          <p:cNvSpPr>
            <a:spLocks noGrp="1"/>
          </p:cNvSpPr>
          <p:nvPr>
            <p:ph type="title"/>
          </p:nvPr>
        </p:nvSpPr>
        <p:spPr>
          <a:xfrm>
            <a:off x="422400" y="420841"/>
            <a:ext cx="11318400" cy="500761"/>
          </a:xfrm>
          <a:prstGeom prst="rect">
            <a:avLst/>
          </a:prstGeom>
        </p:spPr>
        <p:txBody>
          <a:bodyPr vert="horz" lIns="0" tIns="0" rIns="0" bIns="0" rtlCol="0" anchor="ctr">
            <a:noAutofit/>
          </a:bodyPr>
          <a:lstStyle>
            <a:lvl1pPr>
              <a:defRPr sz="4267"/>
            </a:lvl1pPr>
          </a:lstStyle>
          <a:p>
            <a:r>
              <a:rPr lang="en-US"/>
              <a:t>Click to edit Master title style</a:t>
            </a:r>
          </a:p>
        </p:txBody>
      </p:sp>
      <p:sp>
        <p:nvSpPr>
          <p:cNvPr id="6" name="Picture Placeholder 5"/>
          <p:cNvSpPr>
            <a:spLocks noGrp="1"/>
          </p:cNvSpPr>
          <p:nvPr>
            <p:ph type="pic" sz="quarter" idx="11"/>
          </p:nvPr>
        </p:nvSpPr>
        <p:spPr>
          <a:xfrm>
            <a:off x="6985002" y="1689100"/>
            <a:ext cx="4770967" cy="4521200"/>
          </a:xfrm>
        </p:spPr>
        <p:txBody>
          <a:bodyPr anchor="ctr">
            <a:normAutofit/>
          </a:bodyPr>
          <a:lstStyle>
            <a:lvl1pPr marL="0" indent="0" algn="ctr">
              <a:buNone/>
              <a:defRPr sz="2133"/>
            </a:lvl1pPr>
          </a:lstStyle>
          <a:p>
            <a:endParaRPr lang="en-GB"/>
          </a:p>
        </p:txBody>
      </p:sp>
      <p:sp>
        <p:nvSpPr>
          <p:cNvPr id="8" name="Content Placeholder 7"/>
          <p:cNvSpPr>
            <a:spLocks noGrp="1"/>
          </p:cNvSpPr>
          <p:nvPr>
            <p:ph sz="quarter" idx="12"/>
          </p:nvPr>
        </p:nvSpPr>
        <p:spPr>
          <a:xfrm>
            <a:off x="422402" y="1689100"/>
            <a:ext cx="6067300" cy="4521200"/>
          </a:xfrm>
        </p:spPr>
        <p:txBody>
          <a:bodyPr>
            <a:noAutofit/>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7" name="Straight Connector 6"/>
          <p:cNvCxnSpPr/>
          <p:nvPr userDrawn="1"/>
        </p:nvCxnSpPr>
        <p:spPr>
          <a:xfrm>
            <a:off x="436800" y="1152000"/>
            <a:ext cx="11318400"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48683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587B9-49B6-2033-0C7F-83DEF7B788E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5C805E87-6CB2-E259-F23C-E03AD9F543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41A8645-27DD-E9D1-1944-624FC80B368F}"/>
              </a:ext>
            </a:extLst>
          </p:cNvPr>
          <p:cNvSpPr>
            <a:spLocks noGrp="1"/>
          </p:cNvSpPr>
          <p:nvPr>
            <p:ph type="dt" sz="half" idx="10"/>
          </p:nvPr>
        </p:nvSpPr>
        <p:spPr/>
        <p:txBody>
          <a:bodyPr/>
          <a:lstStyle/>
          <a:p>
            <a:fld id="{0E306DC0-7A99-EB48-862A-DA8962051C05}" type="datetimeFigureOut">
              <a:rPr lang="en-US" smtClean="0"/>
              <a:t>12/16/2024</a:t>
            </a:fld>
            <a:endParaRPr lang="en-US"/>
          </a:p>
        </p:txBody>
      </p:sp>
      <p:sp>
        <p:nvSpPr>
          <p:cNvPr id="5" name="Footer Placeholder 4">
            <a:extLst>
              <a:ext uri="{FF2B5EF4-FFF2-40B4-BE49-F238E27FC236}">
                <a16:creationId xmlns:a16="http://schemas.microsoft.com/office/drawing/2014/main" id="{BD66ECB9-211E-4CD4-8AAE-2B2EF5063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296CB-9B0C-E714-5FB6-1EAA6B662A0F}"/>
              </a:ext>
            </a:extLst>
          </p:cNvPr>
          <p:cNvSpPr>
            <a:spLocks noGrp="1"/>
          </p:cNvSpPr>
          <p:nvPr>
            <p:ph type="sldNum" sz="quarter" idx="12"/>
          </p:nvPr>
        </p:nvSpPr>
        <p:spPr/>
        <p:txBody>
          <a:bodyPr/>
          <a:lstStyle/>
          <a:p>
            <a:fld id="{BCA73CC5-5C68-2845-ABB9-900141099737}" type="slidenum">
              <a:rPr lang="en-US" smtClean="0"/>
              <a:t>‹#›</a:t>
            </a:fld>
            <a:endParaRPr lang="en-US"/>
          </a:p>
        </p:txBody>
      </p:sp>
    </p:spTree>
    <p:extLst>
      <p:ext uri="{BB962C8B-B14F-4D97-AF65-F5344CB8AC3E}">
        <p14:creationId xmlns:p14="http://schemas.microsoft.com/office/powerpoint/2010/main" val="4020636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9355D-01C0-3B38-4030-CFDF79268EE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B835A4-62D7-2C1A-32D2-E899C4C726B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99D85F2-E469-AEC1-E225-0ED06F6975F5}"/>
              </a:ext>
            </a:extLst>
          </p:cNvPr>
          <p:cNvSpPr>
            <a:spLocks noGrp="1"/>
          </p:cNvSpPr>
          <p:nvPr>
            <p:ph type="dt" sz="half" idx="10"/>
          </p:nvPr>
        </p:nvSpPr>
        <p:spPr/>
        <p:txBody>
          <a:bodyPr/>
          <a:lstStyle/>
          <a:p>
            <a:fld id="{0E306DC0-7A99-EB48-862A-DA8962051C05}" type="datetimeFigureOut">
              <a:rPr lang="en-US" smtClean="0"/>
              <a:t>12/16/2024</a:t>
            </a:fld>
            <a:endParaRPr lang="en-US"/>
          </a:p>
        </p:txBody>
      </p:sp>
      <p:sp>
        <p:nvSpPr>
          <p:cNvPr id="5" name="Footer Placeholder 4">
            <a:extLst>
              <a:ext uri="{FF2B5EF4-FFF2-40B4-BE49-F238E27FC236}">
                <a16:creationId xmlns:a16="http://schemas.microsoft.com/office/drawing/2014/main" id="{21139BBA-1B92-FCFD-AD36-7FC5B3F61E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064BB-7CBD-0684-81ED-505BF386D5B4}"/>
              </a:ext>
            </a:extLst>
          </p:cNvPr>
          <p:cNvSpPr>
            <a:spLocks noGrp="1"/>
          </p:cNvSpPr>
          <p:nvPr>
            <p:ph type="sldNum" sz="quarter" idx="12"/>
          </p:nvPr>
        </p:nvSpPr>
        <p:spPr/>
        <p:txBody>
          <a:bodyPr/>
          <a:lstStyle/>
          <a:p>
            <a:fld id="{BCA73CC5-5C68-2845-ABB9-900141099737}" type="slidenum">
              <a:rPr lang="en-US" smtClean="0"/>
              <a:t>‹#›</a:t>
            </a:fld>
            <a:endParaRPr lang="en-US"/>
          </a:p>
        </p:txBody>
      </p:sp>
    </p:spTree>
    <p:extLst>
      <p:ext uri="{BB962C8B-B14F-4D97-AF65-F5344CB8AC3E}">
        <p14:creationId xmlns:p14="http://schemas.microsoft.com/office/powerpoint/2010/main" val="3573587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2E526-A2FA-319E-566E-435A57725D9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7D88B8D-CDC0-1D46-49D0-CB20EFBE56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A8D6761-A796-9B9D-DA79-F730303E7E6D}"/>
              </a:ext>
            </a:extLst>
          </p:cNvPr>
          <p:cNvSpPr>
            <a:spLocks noGrp="1"/>
          </p:cNvSpPr>
          <p:nvPr>
            <p:ph type="dt" sz="half" idx="10"/>
          </p:nvPr>
        </p:nvSpPr>
        <p:spPr/>
        <p:txBody>
          <a:bodyPr/>
          <a:lstStyle/>
          <a:p>
            <a:fld id="{0E306DC0-7A99-EB48-862A-DA8962051C05}" type="datetimeFigureOut">
              <a:rPr lang="en-US" smtClean="0"/>
              <a:t>12/16/2024</a:t>
            </a:fld>
            <a:endParaRPr lang="en-US"/>
          </a:p>
        </p:txBody>
      </p:sp>
      <p:sp>
        <p:nvSpPr>
          <p:cNvPr id="5" name="Footer Placeholder 4">
            <a:extLst>
              <a:ext uri="{FF2B5EF4-FFF2-40B4-BE49-F238E27FC236}">
                <a16:creationId xmlns:a16="http://schemas.microsoft.com/office/drawing/2014/main" id="{04EF6A36-9D06-C6B2-08C0-797FCB161F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59E1C-0C6D-AA25-AAEF-3DE9EBC37033}"/>
              </a:ext>
            </a:extLst>
          </p:cNvPr>
          <p:cNvSpPr>
            <a:spLocks noGrp="1"/>
          </p:cNvSpPr>
          <p:nvPr>
            <p:ph type="sldNum" sz="quarter" idx="12"/>
          </p:nvPr>
        </p:nvSpPr>
        <p:spPr/>
        <p:txBody>
          <a:bodyPr/>
          <a:lstStyle/>
          <a:p>
            <a:fld id="{BCA73CC5-5C68-2845-ABB9-900141099737}" type="slidenum">
              <a:rPr lang="en-US" smtClean="0"/>
              <a:t>‹#›</a:t>
            </a:fld>
            <a:endParaRPr lang="en-US"/>
          </a:p>
        </p:txBody>
      </p:sp>
    </p:spTree>
    <p:extLst>
      <p:ext uri="{BB962C8B-B14F-4D97-AF65-F5344CB8AC3E}">
        <p14:creationId xmlns:p14="http://schemas.microsoft.com/office/powerpoint/2010/main" val="1009891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BC7EF-8D4F-D1C4-9641-0CC1BB9D8B0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C20437AB-49CF-4144-7586-7FD32C06F8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F386D6F5-6FB4-DFB9-2030-6BD27D7CBB1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67844C2-DABE-899E-F762-5D233BBBC90B}"/>
              </a:ext>
            </a:extLst>
          </p:cNvPr>
          <p:cNvSpPr>
            <a:spLocks noGrp="1"/>
          </p:cNvSpPr>
          <p:nvPr>
            <p:ph type="dt" sz="half" idx="10"/>
          </p:nvPr>
        </p:nvSpPr>
        <p:spPr/>
        <p:txBody>
          <a:bodyPr/>
          <a:lstStyle/>
          <a:p>
            <a:fld id="{0E306DC0-7A99-EB48-862A-DA8962051C05}" type="datetimeFigureOut">
              <a:rPr lang="en-US" smtClean="0"/>
              <a:t>12/16/2024</a:t>
            </a:fld>
            <a:endParaRPr lang="en-US"/>
          </a:p>
        </p:txBody>
      </p:sp>
      <p:sp>
        <p:nvSpPr>
          <p:cNvPr id="6" name="Footer Placeholder 5">
            <a:extLst>
              <a:ext uri="{FF2B5EF4-FFF2-40B4-BE49-F238E27FC236}">
                <a16:creationId xmlns:a16="http://schemas.microsoft.com/office/drawing/2014/main" id="{EA441E96-2399-4DF2-B7CE-B94978694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7136D7-5740-69B7-2554-3B580F9F3870}"/>
              </a:ext>
            </a:extLst>
          </p:cNvPr>
          <p:cNvSpPr>
            <a:spLocks noGrp="1"/>
          </p:cNvSpPr>
          <p:nvPr>
            <p:ph type="sldNum" sz="quarter" idx="12"/>
          </p:nvPr>
        </p:nvSpPr>
        <p:spPr/>
        <p:txBody>
          <a:bodyPr/>
          <a:lstStyle/>
          <a:p>
            <a:fld id="{BCA73CC5-5C68-2845-ABB9-900141099737}" type="slidenum">
              <a:rPr lang="en-US" smtClean="0"/>
              <a:t>‹#›</a:t>
            </a:fld>
            <a:endParaRPr lang="en-US"/>
          </a:p>
        </p:txBody>
      </p:sp>
    </p:spTree>
    <p:extLst>
      <p:ext uri="{BB962C8B-B14F-4D97-AF65-F5344CB8AC3E}">
        <p14:creationId xmlns:p14="http://schemas.microsoft.com/office/powerpoint/2010/main" val="500412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E3E28-F56E-41BB-296F-221C4E77E88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29D66B9-6D86-19AF-7E5D-428933943A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0C0052B-882D-9CA5-4E3A-5388C9A429F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A51266B-6431-3C9E-0309-9E6C67D545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0C97114-80B9-28D4-6A41-943F7D4D5DB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D256D04A-4156-057A-4FC9-A4E3CD13DD79}"/>
              </a:ext>
            </a:extLst>
          </p:cNvPr>
          <p:cNvSpPr>
            <a:spLocks noGrp="1"/>
          </p:cNvSpPr>
          <p:nvPr>
            <p:ph type="dt" sz="half" idx="10"/>
          </p:nvPr>
        </p:nvSpPr>
        <p:spPr/>
        <p:txBody>
          <a:bodyPr/>
          <a:lstStyle/>
          <a:p>
            <a:fld id="{0E306DC0-7A99-EB48-862A-DA8962051C05}" type="datetimeFigureOut">
              <a:rPr lang="en-US" smtClean="0"/>
              <a:t>12/16/2024</a:t>
            </a:fld>
            <a:endParaRPr lang="en-US"/>
          </a:p>
        </p:txBody>
      </p:sp>
      <p:sp>
        <p:nvSpPr>
          <p:cNvPr id="8" name="Footer Placeholder 7">
            <a:extLst>
              <a:ext uri="{FF2B5EF4-FFF2-40B4-BE49-F238E27FC236}">
                <a16:creationId xmlns:a16="http://schemas.microsoft.com/office/drawing/2014/main" id="{37211F8F-C704-6FB6-96AD-63D6ED440C3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8F63FD-E7D2-6FF5-54F0-E898C4E723AB}"/>
              </a:ext>
            </a:extLst>
          </p:cNvPr>
          <p:cNvSpPr>
            <a:spLocks noGrp="1"/>
          </p:cNvSpPr>
          <p:nvPr>
            <p:ph type="sldNum" sz="quarter" idx="12"/>
          </p:nvPr>
        </p:nvSpPr>
        <p:spPr/>
        <p:txBody>
          <a:bodyPr/>
          <a:lstStyle/>
          <a:p>
            <a:fld id="{BCA73CC5-5C68-2845-ABB9-900141099737}" type="slidenum">
              <a:rPr lang="en-US" smtClean="0"/>
              <a:t>‹#›</a:t>
            </a:fld>
            <a:endParaRPr lang="en-US"/>
          </a:p>
        </p:txBody>
      </p:sp>
    </p:spTree>
    <p:extLst>
      <p:ext uri="{BB962C8B-B14F-4D97-AF65-F5344CB8AC3E}">
        <p14:creationId xmlns:p14="http://schemas.microsoft.com/office/powerpoint/2010/main" val="8303075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6FBE-42D6-C6A9-43FB-E6B79ED63B8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885418A-BE8B-4659-7F2D-E4CFADAC3967}"/>
              </a:ext>
            </a:extLst>
          </p:cNvPr>
          <p:cNvSpPr>
            <a:spLocks noGrp="1"/>
          </p:cNvSpPr>
          <p:nvPr>
            <p:ph type="dt" sz="half" idx="10"/>
          </p:nvPr>
        </p:nvSpPr>
        <p:spPr/>
        <p:txBody>
          <a:bodyPr/>
          <a:lstStyle/>
          <a:p>
            <a:fld id="{0E306DC0-7A99-EB48-862A-DA8962051C05}" type="datetimeFigureOut">
              <a:rPr lang="en-US" smtClean="0"/>
              <a:t>12/16/2024</a:t>
            </a:fld>
            <a:endParaRPr lang="en-US"/>
          </a:p>
        </p:txBody>
      </p:sp>
      <p:sp>
        <p:nvSpPr>
          <p:cNvPr id="4" name="Footer Placeholder 3">
            <a:extLst>
              <a:ext uri="{FF2B5EF4-FFF2-40B4-BE49-F238E27FC236}">
                <a16:creationId xmlns:a16="http://schemas.microsoft.com/office/drawing/2014/main" id="{B909EE53-8AFF-3979-A84F-3EF9C5D1EC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17686E0-3A63-B4B0-B5C3-6DCF49A5DA18}"/>
              </a:ext>
            </a:extLst>
          </p:cNvPr>
          <p:cNvSpPr>
            <a:spLocks noGrp="1"/>
          </p:cNvSpPr>
          <p:nvPr>
            <p:ph type="sldNum" sz="quarter" idx="12"/>
          </p:nvPr>
        </p:nvSpPr>
        <p:spPr/>
        <p:txBody>
          <a:bodyPr/>
          <a:lstStyle/>
          <a:p>
            <a:fld id="{BCA73CC5-5C68-2845-ABB9-900141099737}" type="slidenum">
              <a:rPr lang="en-US" smtClean="0"/>
              <a:t>‹#›</a:t>
            </a:fld>
            <a:endParaRPr lang="en-US"/>
          </a:p>
        </p:txBody>
      </p:sp>
    </p:spTree>
    <p:extLst>
      <p:ext uri="{BB962C8B-B14F-4D97-AF65-F5344CB8AC3E}">
        <p14:creationId xmlns:p14="http://schemas.microsoft.com/office/powerpoint/2010/main" val="356852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36708F-B5AF-E7BA-6C6C-3B3B80A34FF6}"/>
              </a:ext>
            </a:extLst>
          </p:cNvPr>
          <p:cNvSpPr>
            <a:spLocks noGrp="1"/>
          </p:cNvSpPr>
          <p:nvPr>
            <p:ph type="dt" sz="half" idx="10"/>
          </p:nvPr>
        </p:nvSpPr>
        <p:spPr/>
        <p:txBody>
          <a:bodyPr/>
          <a:lstStyle/>
          <a:p>
            <a:fld id="{0E306DC0-7A99-EB48-862A-DA8962051C05}" type="datetimeFigureOut">
              <a:rPr lang="en-US" smtClean="0"/>
              <a:t>12/16/2024</a:t>
            </a:fld>
            <a:endParaRPr lang="en-US"/>
          </a:p>
        </p:txBody>
      </p:sp>
      <p:sp>
        <p:nvSpPr>
          <p:cNvPr id="3" name="Footer Placeholder 2">
            <a:extLst>
              <a:ext uri="{FF2B5EF4-FFF2-40B4-BE49-F238E27FC236}">
                <a16:creationId xmlns:a16="http://schemas.microsoft.com/office/drawing/2014/main" id="{18B668C0-4BFC-61E6-AEEA-C31EB9B2EB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2E514-48FB-FBE7-F5CF-6CB110A7DF89}"/>
              </a:ext>
            </a:extLst>
          </p:cNvPr>
          <p:cNvSpPr>
            <a:spLocks noGrp="1"/>
          </p:cNvSpPr>
          <p:nvPr>
            <p:ph type="sldNum" sz="quarter" idx="12"/>
          </p:nvPr>
        </p:nvSpPr>
        <p:spPr/>
        <p:txBody>
          <a:bodyPr/>
          <a:lstStyle/>
          <a:p>
            <a:fld id="{BCA73CC5-5C68-2845-ABB9-900141099737}" type="slidenum">
              <a:rPr lang="en-US" smtClean="0"/>
              <a:t>‹#›</a:t>
            </a:fld>
            <a:endParaRPr lang="en-US"/>
          </a:p>
        </p:txBody>
      </p:sp>
    </p:spTree>
    <p:extLst>
      <p:ext uri="{BB962C8B-B14F-4D97-AF65-F5344CB8AC3E}">
        <p14:creationId xmlns:p14="http://schemas.microsoft.com/office/powerpoint/2010/main" val="2800171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EE101-81F7-DF37-0EF4-B1D731AFABD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A58883E-5EBF-98DD-A5F4-33043A9074B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B232638-5B7D-3CA9-8FB3-89453879312F}"/>
              </a:ext>
            </a:extLst>
          </p:cNvPr>
          <p:cNvSpPr>
            <a:spLocks noGrp="1"/>
          </p:cNvSpPr>
          <p:nvPr>
            <p:ph type="dt" sz="half" idx="10"/>
          </p:nvPr>
        </p:nvSpPr>
        <p:spPr/>
        <p:txBody>
          <a:bodyPr/>
          <a:lstStyle/>
          <a:p>
            <a:fld id="{D552EB60-6CDA-46E6-A120-E4FD4634F5E8}" type="datetimeFigureOut">
              <a:rPr lang="en-GB" smtClean="0"/>
              <a:t>16/12/2024</a:t>
            </a:fld>
            <a:endParaRPr lang="en-GB"/>
          </a:p>
        </p:txBody>
      </p:sp>
      <p:sp>
        <p:nvSpPr>
          <p:cNvPr id="5" name="Footer Placeholder 4">
            <a:extLst>
              <a:ext uri="{FF2B5EF4-FFF2-40B4-BE49-F238E27FC236}">
                <a16:creationId xmlns:a16="http://schemas.microsoft.com/office/drawing/2014/main" id="{605764EA-D3C9-B396-5CA9-699D2D6D7BC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81B0D7-89FB-4773-A2CB-0C34F6ACC9D5}"/>
              </a:ext>
            </a:extLst>
          </p:cNvPr>
          <p:cNvSpPr>
            <a:spLocks noGrp="1"/>
          </p:cNvSpPr>
          <p:nvPr>
            <p:ph type="sldNum" sz="quarter" idx="12"/>
          </p:nvPr>
        </p:nvSpPr>
        <p:spPr/>
        <p:txBody>
          <a:bodyPr/>
          <a:lstStyle/>
          <a:p>
            <a:fld id="{7F6312B6-F60B-4B08-BE01-C1FF5FEDFDB5}" type="slidenum">
              <a:rPr lang="en-GB" smtClean="0"/>
              <a:t>‹#›</a:t>
            </a:fld>
            <a:endParaRPr lang="en-GB"/>
          </a:p>
        </p:txBody>
      </p:sp>
    </p:spTree>
    <p:extLst>
      <p:ext uri="{BB962C8B-B14F-4D97-AF65-F5344CB8AC3E}">
        <p14:creationId xmlns:p14="http://schemas.microsoft.com/office/powerpoint/2010/main" val="1699592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1478A-6975-74AB-ABF9-C24C42D7150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E06EB335-5614-3740-E2C1-F2DEB98FF8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65705BD-8DBC-7213-69F5-8093D3F2E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1084EF8-C818-9C56-922E-658A2623C994}"/>
              </a:ext>
            </a:extLst>
          </p:cNvPr>
          <p:cNvSpPr>
            <a:spLocks noGrp="1"/>
          </p:cNvSpPr>
          <p:nvPr>
            <p:ph type="dt" sz="half" idx="10"/>
          </p:nvPr>
        </p:nvSpPr>
        <p:spPr/>
        <p:txBody>
          <a:bodyPr/>
          <a:lstStyle/>
          <a:p>
            <a:fld id="{0E306DC0-7A99-EB48-862A-DA8962051C05}" type="datetimeFigureOut">
              <a:rPr lang="en-US" smtClean="0"/>
              <a:t>12/16/2024</a:t>
            </a:fld>
            <a:endParaRPr lang="en-US"/>
          </a:p>
        </p:txBody>
      </p:sp>
      <p:sp>
        <p:nvSpPr>
          <p:cNvPr id="6" name="Footer Placeholder 5">
            <a:extLst>
              <a:ext uri="{FF2B5EF4-FFF2-40B4-BE49-F238E27FC236}">
                <a16:creationId xmlns:a16="http://schemas.microsoft.com/office/drawing/2014/main" id="{A46FA2F0-B1FC-F55C-6E04-0344533F8A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EEF4C6-F46C-A5C6-F54B-E9D7468221CB}"/>
              </a:ext>
            </a:extLst>
          </p:cNvPr>
          <p:cNvSpPr>
            <a:spLocks noGrp="1"/>
          </p:cNvSpPr>
          <p:nvPr>
            <p:ph type="sldNum" sz="quarter" idx="12"/>
          </p:nvPr>
        </p:nvSpPr>
        <p:spPr/>
        <p:txBody>
          <a:bodyPr/>
          <a:lstStyle/>
          <a:p>
            <a:fld id="{BCA73CC5-5C68-2845-ABB9-900141099737}" type="slidenum">
              <a:rPr lang="en-US" smtClean="0"/>
              <a:t>‹#›</a:t>
            </a:fld>
            <a:endParaRPr lang="en-US"/>
          </a:p>
        </p:txBody>
      </p:sp>
    </p:spTree>
    <p:extLst>
      <p:ext uri="{BB962C8B-B14F-4D97-AF65-F5344CB8AC3E}">
        <p14:creationId xmlns:p14="http://schemas.microsoft.com/office/powerpoint/2010/main" val="1886599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BAC82-9E39-F4E6-9A8B-04F4EFDE7C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4C1C8B1A-00C8-C726-EBE4-97ABD6147F5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4EC3BE6-2FA0-C305-707D-262CF760F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4CF2BCA-AD3E-C678-2697-1451865693D2}"/>
              </a:ext>
            </a:extLst>
          </p:cNvPr>
          <p:cNvSpPr>
            <a:spLocks noGrp="1"/>
          </p:cNvSpPr>
          <p:nvPr>
            <p:ph type="dt" sz="half" idx="10"/>
          </p:nvPr>
        </p:nvSpPr>
        <p:spPr/>
        <p:txBody>
          <a:bodyPr/>
          <a:lstStyle/>
          <a:p>
            <a:fld id="{0E306DC0-7A99-EB48-862A-DA8962051C05}" type="datetimeFigureOut">
              <a:rPr lang="en-US" smtClean="0"/>
              <a:t>12/16/2024</a:t>
            </a:fld>
            <a:endParaRPr lang="en-US"/>
          </a:p>
        </p:txBody>
      </p:sp>
      <p:sp>
        <p:nvSpPr>
          <p:cNvPr id="6" name="Footer Placeholder 5">
            <a:extLst>
              <a:ext uri="{FF2B5EF4-FFF2-40B4-BE49-F238E27FC236}">
                <a16:creationId xmlns:a16="http://schemas.microsoft.com/office/drawing/2014/main" id="{B8010871-76EB-83B7-BE8F-4F7645127F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77DCA0-76B1-82C1-E3AC-6D651A5115E9}"/>
              </a:ext>
            </a:extLst>
          </p:cNvPr>
          <p:cNvSpPr>
            <a:spLocks noGrp="1"/>
          </p:cNvSpPr>
          <p:nvPr>
            <p:ph type="sldNum" sz="quarter" idx="12"/>
          </p:nvPr>
        </p:nvSpPr>
        <p:spPr/>
        <p:txBody>
          <a:bodyPr/>
          <a:lstStyle/>
          <a:p>
            <a:fld id="{BCA73CC5-5C68-2845-ABB9-900141099737}" type="slidenum">
              <a:rPr lang="en-US" smtClean="0"/>
              <a:t>‹#›</a:t>
            </a:fld>
            <a:endParaRPr lang="en-US"/>
          </a:p>
        </p:txBody>
      </p:sp>
    </p:spTree>
    <p:extLst>
      <p:ext uri="{BB962C8B-B14F-4D97-AF65-F5344CB8AC3E}">
        <p14:creationId xmlns:p14="http://schemas.microsoft.com/office/powerpoint/2010/main" val="3839689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0A950-3AC0-CDFB-F508-3B9748FC3602}"/>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ED680BC-1E6E-E88A-1C1B-28847E0E49E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4A13374-9091-52D3-E4B5-F0DF5E9224EF}"/>
              </a:ext>
            </a:extLst>
          </p:cNvPr>
          <p:cNvSpPr>
            <a:spLocks noGrp="1"/>
          </p:cNvSpPr>
          <p:nvPr>
            <p:ph type="dt" sz="half" idx="10"/>
          </p:nvPr>
        </p:nvSpPr>
        <p:spPr/>
        <p:txBody>
          <a:bodyPr/>
          <a:lstStyle/>
          <a:p>
            <a:fld id="{0E306DC0-7A99-EB48-862A-DA8962051C05}" type="datetimeFigureOut">
              <a:rPr lang="en-US" smtClean="0"/>
              <a:t>12/16/2024</a:t>
            </a:fld>
            <a:endParaRPr lang="en-US"/>
          </a:p>
        </p:txBody>
      </p:sp>
      <p:sp>
        <p:nvSpPr>
          <p:cNvPr id="5" name="Footer Placeholder 4">
            <a:extLst>
              <a:ext uri="{FF2B5EF4-FFF2-40B4-BE49-F238E27FC236}">
                <a16:creationId xmlns:a16="http://schemas.microsoft.com/office/drawing/2014/main" id="{E40E13CD-0D0B-ECC6-44B2-29CCB95371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733E0-C3B5-952F-099A-48597910B7F6}"/>
              </a:ext>
            </a:extLst>
          </p:cNvPr>
          <p:cNvSpPr>
            <a:spLocks noGrp="1"/>
          </p:cNvSpPr>
          <p:nvPr>
            <p:ph type="sldNum" sz="quarter" idx="12"/>
          </p:nvPr>
        </p:nvSpPr>
        <p:spPr/>
        <p:txBody>
          <a:bodyPr/>
          <a:lstStyle/>
          <a:p>
            <a:fld id="{BCA73CC5-5C68-2845-ABB9-900141099737}" type="slidenum">
              <a:rPr lang="en-US" smtClean="0"/>
              <a:t>‹#›</a:t>
            </a:fld>
            <a:endParaRPr lang="en-US"/>
          </a:p>
        </p:txBody>
      </p:sp>
    </p:spTree>
    <p:extLst>
      <p:ext uri="{BB962C8B-B14F-4D97-AF65-F5344CB8AC3E}">
        <p14:creationId xmlns:p14="http://schemas.microsoft.com/office/powerpoint/2010/main" val="3730486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71F9A3-4CC7-E822-FE18-0A97FB7463A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34FB6F7-2287-D169-C874-18FDC598F56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82A74F-AA09-9C06-3600-7E179B8F0148}"/>
              </a:ext>
            </a:extLst>
          </p:cNvPr>
          <p:cNvSpPr>
            <a:spLocks noGrp="1"/>
          </p:cNvSpPr>
          <p:nvPr>
            <p:ph type="dt" sz="half" idx="10"/>
          </p:nvPr>
        </p:nvSpPr>
        <p:spPr/>
        <p:txBody>
          <a:bodyPr/>
          <a:lstStyle/>
          <a:p>
            <a:fld id="{0E306DC0-7A99-EB48-862A-DA8962051C05}" type="datetimeFigureOut">
              <a:rPr lang="en-US" smtClean="0"/>
              <a:t>12/16/2024</a:t>
            </a:fld>
            <a:endParaRPr lang="en-US"/>
          </a:p>
        </p:txBody>
      </p:sp>
      <p:sp>
        <p:nvSpPr>
          <p:cNvPr id="5" name="Footer Placeholder 4">
            <a:extLst>
              <a:ext uri="{FF2B5EF4-FFF2-40B4-BE49-F238E27FC236}">
                <a16:creationId xmlns:a16="http://schemas.microsoft.com/office/drawing/2014/main" id="{1FEBE053-B3D7-8C21-1527-F446A0A522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1050B-98E5-0F5C-5C26-0A1634370181}"/>
              </a:ext>
            </a:extLst>
          </p:cNvPr>
          <p:cNvSpPr>
            <a:spLocks noGrp="1"/>
          </p:cNvSpPr>
          <p:nvPr>
            <p:ph type="sldNum" sz="quarter" idx="12"/>
          </p:nvPr>
        </p:nvSpPr>
        <p:spPr/>
        <p:txBody>
          <a:bodyPr/>
          <a:lstStyle/>
          <a:p>
            <a:fld id="{BCA73CC5-5C68-2845-ABB9-900141099737}" type="slidenum">
              <a:rPr lang="en-US" smtClean="0"/>
              <a:t>‹#›</a:t>
            </a:fld>
            <a:endParaRPr lang="en-US"/>
          </a:p>
        </p:txBody>
      </p:sp>
    </p:spTree>
    <p:extLst>
      <p:ext uri="{BB962C8B-B14F-4D97-AF65-F5344CB8AC3E}">
        <p14:creationId xmlns:p14="http://schemas.microsoft.com/office/powerpoint/2010/main" val="107107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Rectangle 4"/>
          <p:cNvSpPr/>
          <p:nvPr userDrawn="1"/>
        </p:nvSpPr>
        <p:spPr>
          <a:xfrm>
            <a:off x="0" y="2029"/>
            <a:ext cx="12192000" cy="1149972"/>
          </a:xfrm>
          <a:prstGeom prst="rect">
            <a:avLst/>
          </a:prstGeom>
          <a:gradFill>
            <a:gsLst>
              <a:gs pos="31000">
                <a:srgbClr val="014380"/>
              </a:gs>
              <a:gs pos="100000">
                <a:srgbClr val="189DD9"/>
              </a:gs>
            </a:gsLst>
            <a:lin ang="132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2400"/>
          </a:p>
        </p:txBody>
      </p:sp>
      <p:sp>
        <p:nvSpPr>
          <p:cNvPr id="3" name="Slide Number Placeholder 2"/>
          <p:cNvSpPr>
            <a:spLocks noGrp="1"/>
          </p:cNvSpPr>
          <p:nvPr>
            <p:ph type="sldNum" sz="quarter" idx="10"/>
          </p:nvPr>
        </p:nvSpPr>
        <p:spPr/>
        <p:txBody>
          <a:bodyPr/>
          <a:lstStyle/>
          <a:p>
            <a:fld id="{059651BE-731E-B34C-A453-ED3D61972272}" type="slidenum">
              <a:rPr lang="en-US" smtClean="0"/>
              <a:pPr/>
              <a:t>‹#›</a:t>
            </a:fld>
            <a:endParaRPr lang="en-US" dirty="0"/>
          </a:p>
        </p:txBody>
      </p:sp>
      <p:sp>
        <p:nvSpPr>
          <p:cNvPr id="4" name="Title Placeholder 1"/>
          <p:cNvSpPr>
            <a:spLocks noGrp="1"/>
          </p:cNvSpPr>
          <p:nvPr>
            <p:ph type="title"/>
          </p:nvPr>
        </p:nvSpPr>
        <p:spPr>
          <a:xfrm>
            <a:off x="447800" y="420840"/>
            <a:ext cx="11318400" cy="500761"/>
          </a:xfrm>
          <a:prstGeom prst="rect">
            <a:avLst/>
          </a:prstGeom>
        </p:spPr>
        <p:txBody>
          <a:bodyPr vert="horz" lIns="0" tIns="0" rIns="0" bIns="0" rtlCol="0" anchor="ctr">
            <a:noAutofit/>
          </a:bodyPr>
          <a:lstStyle>
            <a:lvl1pPr>
              <a:defRPr sz="4267">
                <a:solidFill>
                  <a:schemeClr val="bg1"/>
                </a:solidFill>
              </a:defRPr>
            </a:lvl1pPr>
          </a:lstStyle>
          <a:p>
            <a:r>
              <a:rPr lang="en-US" dirty="0"/>
              <a:t>Click to edit Master title style</a:t>
            </a:r>
          </a:p>
        </p:txBody>
      </p:sp>
      <p:sp>
        <p:nvSpPr>
          <p:cNvPr id="6" name="Picture Placeholder 5"/>
          <p:cNvSpPr>
            <a:spLocks noGrp="1"/>
          </p:cNvSpPr>
          <p:nvPr>
            <p:ph type="pic" sz="quarter" idx="11"/>
          </p:nvPr>
        </p:nvSpPr>
        <p:spPr>
          <a:xfrm>
            <a:off x="6985001" y="1689100"/>
            <a:ext cx="4770967" cy="4521200"/>
          </a:xfrm>
        </p:spPr>
        <p:txBody>
          <a:bodyPr anchor="ctr">
            <a:normAutofit/>
          </a:bodyPr>
          <a:lstStyle>
            <a:lvl1pPr marL="0" indent="0" algn="ctr">
              <a:buNone/>
              <a:defRPr sz="2133"/>
            </a:lvl1pPr>
          </a:lstStyle>
          <a:p>
            <a:endParaRPr lang="en-GB" dirty="0"/>
          </a:p>
        </p:txBody>
      </p:sp>
      <p:sp>
        <p:nvSpPr>
          <p:cNvPr id="8" name="Content Placeholder 7"/>
          <p:cNvSpPr>
            <a:spLocks noGrp="1"/>
          </p:cNvSpPr>
          <p:nvPr>
            <p:ph sz="quarter" idx="12"/>
          </p:nvPr>
        </p:nvSpPr>
        <p:spPr>
          <a:xfrm>
            <a:off x="447801" y="1689100"/>
            <a:ext cx="6067300" cy="4521200"/>
          </a:xfrm>
        </p:spPr>
        <p:txBody>
          <a:bodyPr>
            <a:noAutofit/>
          </a:bodyPr>
          <a:lstStyle>
            <a:lvl1pPr>
              <a:buClr>
                <a:schemeClr val="bg2"/>
              </a:buClr>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82217177"/>
      </p:ext>
    </p:extLst>
  </p:cSld>
  <p:clrMapOvr>
    <a:masterClrMapping/>
  </p:clrMapOvr>
  <mc:AlternateContent xmlns:mc="http://schemas.openxmlformats.org/markup-compatibility/2006">
    <mc:Choice xmlns:p14="http://schemas.microsoft.com/office/powerpoint/2010/main" Requires="p14">
      <p:transition p14:dur="20" advClick="0" advTm="2000"/>
    </mc:Choice>
    <mc:Fallback>
      <p:transition advClick="0" advTm="2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92EF-F46B-BBF4-0E43-0BF4A99012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C649E17-6908-3918-FFBB-17EF3C53EE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5F1CF7B-7762-B460-18EA-AB4DB95F94C7}"/>
              </a:ext>
            </a:extLst>
          </p:cNvPr>
          <p:cNvSpPr>
            <a:spLocks noGrp="1"/>
          </p:cNvSpPr>
          <p:nvPr>
            <p:ph type="dt" sz="half" idx="10"/>
          </p:nvPr>
        </p:nvSpPr>
        <p:spPr/>
        <p:txBody>
          <a:bodyPr/>
          <a:lstStyle/>
          <a:p>
            <a:fld id="{E9B0D8E1-95B4-4756-AA64-BCC111BAAB3F}" type="datetimeFigureOut">
              <a:rPr lang="en-GB" smtClean="0"/>
              <a:t>16/12/2024</a:t>
            </a:fld>
            <a:endParaRPr lang="en-GB"/>
          </a:p>
        </p:txBody>
      </p:sp>
      <p:sp>
        <p:nvSpPr>
          <p:cNvPr id="5" name="Footer Placeholder 4">
            <a:extLst>
              <a:ext uri="{FF2B5EF4-FFF2-40B4-BE49-F238E27FC236}">
                <a16:creationId xmlns:a16="http://schemas.microsoft.com/office/drawing/2014/main" id="{CBDA2C36-C667-D713-1F5F-E2CC20E709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844783-30AA-8CF1-2BCE-D81BB9C19DB1}"/>
              </a:ext>
            </a:extLst>
          </p:cNvPr>
          <p:cNvSpPr>
            <a:spLocks noGrp="1"/>
          </p:cNvSpPr>
          <p:nvPr>
            <p:ph type="sldNum" sz="quarter" idx="12"/>
          </p:nvPr>
        </p:nvSpPr>
        <p:spPr/>
        <p:txBody>
          <a:bodyPr/>
          <a:lstStyle/>
          <a:p>
            <a:fld id="{206CA1C8-4E52-422C-AF29-DA6DA248F387}" type="slidenum">
              <a:rPr lang="en-GB" smtClean="0"/>
              <a:t>‹#›</a:t>
            </a:fld>
            <a:endParaRPr lang="en-GB"/>
          </a:p>
        </p:txBody>
      </p:sp>
    </p:spTree>
    <p:extLst>
      <p:ext uri="{BB962C8B-B14F-4D97-AF65-F5344CB8AC3E}">
        <p14:creationId xmlns:p14="http://schemas.microsoft.com/office/powerpoint/2010/main" val="2765261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CEB8B-ECCB-5FF8-457A-1A33539A1AD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3F68C39-1AB5-9AD7-802A-C6252D3C68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3E225B-F80F-5322-D5E4-E797AE92B1DB}"/>
              </a:ext>
            </a:extLst>
          </p:cNvPr>
          <p:cNvSpPr>
            <a:spLocks noGrp="1"/>
          </p:cNvSpPr>
          <p:nvPr>
            <p:ph type="dt" sz="half" idx="10"/>
          </p:nvPr>
        </p:nvSpPr>
        <p:spPr/>
        <p:txBody>
          <a:bodyPr/>
          <a:lstStyle/>
          <a:p>
            <a:fld id="{E9B0D8E1-95B4-4756-AA64-BCC111BAAB3F}" type="datetimeFigureOut">
              <a:rPr lang="en-GB" smtClean="0"/>
              <a:t>16/12/2024</a:t>
            </a:fld>
            <a:endParaRPr lang="en-GB"/>
          </a:p>
        </p:txBody>
      </p:sp>
      <p:sp>
        <p:nvSpPr>
          <p:cNvPr id="5" name="Footer Placeholder 4">
            <a:extLst>
              <a:ext uri="{FF2B5EF4-FFF2-40B4-BE49-F238E27FC236}">
                <a16:creationId xmlns:a16="http://schemas.microsoft.com/office/drawing/2014/main" id="{1B053CFF-0576-D9E4-707E-1B1AAF624A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F47AAA-B33F-9C62-166C-4DF759944825}"/>
              </a:ext>
            </a:extLst>
          </p:cNvPr>
          <p:cNvSpPr>
            <a:spLocks noGrp="1"/>
          </p:cNvSpPr>
          <p:nvPr>
            <p:ph type="sldNum" sz="quarter" idx="12"/>
          </p:nvPr>
        </p:nvSpPr>
        <p:spPr/>
        <p:txBody>
          <a:bodyPr/>
          <a:lstStyle/>
          <a:p>
            <a:fld id="{206CA1C8-4E52-422C-AF29-DA6DA248F387}" type="slidenum">
              <a:rPr lang="en-GB" smtClean="0"/>
              <a:t>‹#›</a:t>
            </a:fld>
            <a:endParaRPr lang="en-GB"/>
          </a:p>
        </p:txBody>
      </p:sp>
    </p:spTree>
    <p:extLst>
      <p:ext uri="{BB962C8B-B14F-4D97-AF65-F5344CB8AC3E}">
        <p14:creationId xmlns:p14="http://schemas.microsoft.com/office/powerpoint/2010/main" val="10577512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14A2F-CD2B-0A36-9CEA-B6A9EB426B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C2A745-77BE-2DDE-5A25-F35CDC3B0E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2AF112-238F-9600-02D5-29A52024716C}"/>
              </a:ext>
            </a:extLst>
          </p:cNvPr>
          <p:cNvSpPr>
            <a:spLocks noGrp="1"/>
          </p:cNvSpPr>
          <p:nvPr>
            <p:ph type="dt" sz="half" idx="10"/>
          </p:nvPr>
        </p:nvSpPr>
        <p:spPr/>
        <p:txBody>
          <a:bodyPr/>
          <a:lstStyle/>
          <a:p>
            <a:fld id="{E9B0D8E1-95B4-4756-AA64-BCC111BAAB3F}" type="datetimeFigureOut">
              <a:rPr lang="en-GB" smtClean="0"/>
              <a:t>16/12/2024</a:t>
            </a:fld>
            <a:endParaRPr lang="en-GB"/>
          </a:p>
        </p:txBody>
      </p:sp>
      <p:sp>
        <p:nvSpPr>
          <p:cNvPr id="5" name="Footer Placeholder 4">
            <a:extLst>
              <a:ext uri="{FF2B5EF4-FFF2-40B4-BE49-F238E27FC236}">
                <a16:creationId xmlns:a16="http://schemas.microsoft.com/office/drawing/2014/main" id="{125D3986-803D-F409-4A22-10DC349FA0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5A144FF-11FC-75EA-D782-5D4CFE9F5708}"/>
              </a:ext>
            </a:extLst>
          </p:cNvPr>
          <p:cNvSpPr>
            <a:spLocks noGrp="1"/>
          </p:cNvSpPr>
          <p:nvPr>
            <p:ph type="sldNum" sz="quarter" idx="12"/>
          </p:nvPr>
        </p:nvSpPr>
        <p:spPr/>
        <p:txBody>
          <a:bodyPr/>
          <a:lstStyle/>
          <a:p>
            <a:fld id="{206CA1C8-4E52-422C-AF29-DA6DA248F387}" type="slidenum">
              <a:rPr lang="en-GB" smtClean="0"/>
              <a:t>‹#›</a:t>
            </a:fld>
            <a:endParaRPr lang="en-GB"/>
          </a:p>
        </p:txBody>
      </p:sp>
    </p:spTree>
    <p:extLst>
      <p:ext uri="{BB962C8B-B14F-4D97-AF65-F5344CB8AC3E}">
        <p14:creationId xmlns:p14="http://schemas.microsoft.com/office/powerpoint/2010/main" val="3369897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007B2-C851-57C7-1C9D-15ABEBFCBF5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037A2FF-46E8-6370-3B39-84F6A042FB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0FD0059-E952-523C-E3F0-9D8C72CF44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776B43-3730-4C23-E352-4F31E36CED8F}"/>
              </a:ext>
            </a:extLst>
          </p:cNvPr>
          <p:cNvSpPr>
            <a:spLocks noGrp="1"/>
          </p:cNvSpPr>
          <p:nvPr>
            <p:ph type="dt" sz="half" idx="10"/>
          </p:nvPr>
        </p:nvSpPr>
        <p:spPr/>
        <p:txBody>
          <a:bodyPr/>
          <a:lstStyle/>
          <a:p>
            <a:fld id="{E9B0D8E1-95B4-4756-AA64-BCC111BAAB3F}" type="datetimeFigureOut">
              <a:rPr lang="en-GB" smtClean="0"/>
              <a:t>16/12/2024</a:t>
            </a:fld>
            <a:endParaRPr lang="en-GB"/>
          </a:p>
        </p:txBody>
      </p:sp>
      <p:sp>
        <p:nvSpPr>
          <p:cNvPr id="6" name="Footer Placeholder 5">
            <a:extLst>
              <a:ext uri="{FF2B5EF4-FFF2-40B4-BE49-F238E27FC236}">
                <a16:creationId xmlns:a16="http://schemas.microsoft.com/office/drawing/2014/main" id="{7F753A98-0011-2809-4D77-ED44145A63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E1BD7C-F733-455A-B0EA-362341F315E5}"/>
              </a:ext>
            </a:extLst>
          </p:cNvPr>
          <p:cNvSpPr>
            <a:spLocks noGrp="1"/>
          </p:cNvSpPr>
          <p:nvPr>
            <p:ph type="sldNum" sz="quarter" idx="12"/>
          </p:nvPr>
        </p:nvSpPr>
        <p:spPr/>
        <p:txBody>
          <a:bodyPr/>
          <a:lstStyle/>
          <a:p>
            <a:fld id="{206CA1C8-4E52-422C-AF29-DA6DA248F387}" type="slidenum">
              <a:rPr lang="en-GB" smtClean="0"/>
              <a:t>‹#›</a:t>
            </a:fld>
            <a:endParaRPr lang="en-GB"/>
          </a:p>
        </p:txBody>
      </p:sp>
    </p:spTree>
    <p:extLst>
      <p:ext uri="{BB962C8B-B14F-4D97-AF65-F5344CB8AC3E}">
        <p14:creationId xmlns:p14="http://schemas.microsoft.com/office/powerpoint/2010/main" val="3721648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8F32-B00A-7A80-9D13-5E311E15D8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E79AF-D7D2-F17D-D33B-79BB3B9F3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85D3DB-4DDC-C19F-67A7-B7FC40DD911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F7EA2E6-526D-4124-E014-34967B69A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AA25-DDFF-B29B-393C-82FBDB22CE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6989AB4-2185-C02B-EFDE-42F81A5275DB}"/>
              </a:ext>
            </a:extLst>
          </p:cNvPr>
          <p:cNvSpPr>
            <a:spLocks noGrp="1"/>
          </p:cNvSpPr>
          <p:nvPr>
            <p:ph type="dt" sz="half" idx="10"/>
          </p:nvPr>
        </p:nvSpPr>
        <p:spPr/>
        <p:txBody>
          <a:bodyPr/>
          <a:lstStyle/>
          <a:p>
            <a:fld id="{E9B0D8E1-95B4-4756-AA64-BCC111BAAB3F}" type="datetimeFigureOut">
              <a:rPr lang="en-GB" smtClean="0"/>
              <a:t>16/12/2024</a:t>
            </a:fld>
            <a:endParaRPr lang="en-GB"/>
          </a:p>
        </p:txBody>
      </p:sp>
      <p:sp>
        <p:nvSpPr>
          <p:cNvPr id="8" name="Footer Placeholder 7">
            <a:extLst>
              <a:ext uri="{FF2B5EF4-FFF2-40B4-BE49-F238E27FC236}">
                <a16:creationId xmlns:a16="http://schemas.microsoft.com/office/drawing/2014/main" id="{A2789603-5D0D-29D4-4086-5B01A9B5AC9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6487ABE-6183-7A7A-D996-475BEF050D98}"/>
              </a:ext>
            </a:extLst>
          </p:cNvPr>
          <p:cNvSpPr>
            <a:spLocks noGrp="1"/>
          </p:cNvSpPr>
          <p:nvPr>
            <p:ph type="sldNum" sz="quarter" idx="12"/>
          </p:nvPr>
        </p:nvSpPr>
        <p:spPr/>
        <p:txBody>
          <a:bodyPr/>
          <a:lstStyle/>
          <a:p>
            <a:fld id="{206CA1C8-4E52-422C-AF29-DA6DA248F387}" type="slidenum">
              <a:rPr lang="en-GB" smtClean="0"/>
              <a:t>‹#›</a:t>
            </a:fld>
            <a:endParaRPr lang="en-GB"/>
          </a:p>
        </p:txBody>
      </p:sp>
    </p:spTree>
    <p:extLst>
      <p:ext uri="{BB962C8B-B14F-4D97-AF65-F5344CB8AC3E}">
        <p14:creationId xmlns:p14="http://schemas.microsoft.com/office/powerpoint/2010/main" val="3987470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A72B6-A874-6FFE-55B0-D789DA27C3B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B81169F-A501-3CCA-1CD0-06D28277833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C6A2C3E-5428-79D2-284D-F639F3F05FE9}"/>
              </a:ext>
            </a:extLst>
          </p:cNvPr>
          <p:cNvSpPr>
            <a:spLocks noGrp="1"/>
          </p:cNvSpPr>
          <p:nvPr>
            <p:ph type="dt" sz="half" idx="10"/>
          </p:nvPr>
        </p:nvSpPr>
        <p:spPr/>
        <p:txBody>
          <a:bodyPr/>
          <a:lstStyle/>
          <a:p>
            <a:fld id="{D552EB60-6CDA-46E6-A120-E4FD4634F5E8}" type="datetimeFigureOut">
              <a:rPr lang="en-GB" smtClean="0"/>
              <a:t>16/12/2024</a:t>
            </a:fld>
            <a:endParaRPr lang="en-GB"/>
          </a:p>
        </p:txBody>
      </p:sp>
      <p:sp>
        <p:nvSpPr>
          <p:cNvPr id="5" name="Footer Placeholder 4">
            <a:extLst>
              <a:ext uri="{FF2B5EF4-FFF2-40B4-BE49-F238E27FC236}">
                <a16:creationId xmlns:a16="http://schemas.microsoft.com/office/drawing/2014/main" id="{3EF42C9B-3C56-2FF4-56B4-EB1FAA53F6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ECA0CA-9E49-04A0-CC54-3D47BDD77E7B}"/>
              </a:ext>
            </a:extLst>
          </p:cNvPr>
          <p:cNvSpPr>
            <a:spLocks noGrp="1"/>
          </p:cNvSpPr>
          <p:nvPr>
            <p:ph type="sldNum" sz="quarter" idx="12"/>
          </p:nvPr>
        </p:nvSpPr>
        <p:spPr/>
        <p:txBody>
          <a:bodyPr/>
          <a:lstStyle/>
          <a:p>
            <a:fld id="{7F6312B6-F60B-4B08-BE01-C1FF5FEDFDB5}" type="slidenum">
              <a:rPr lang="en-GB" smtClean="0"/>
              <a:t>‹#›</a:t>
            </a:fld>
            <a:endParaRPr lang="en-GB"/>
          </a:p>
        </p:txBody>
      </p:sp>
    </p:spTree>
    <p:extLst>
      <p:ext uri="{BB962C8B-B14F-4D97-AF65-F5344CB8AC3E}">
        <p14:creationId xmlns:p14="http://schemas.microsoft.com/office/powerpoint/2010/main" val="13156355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9742F-7A1D-A0BA-DAFC-37CBC229CB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CB61D5-C9C4-8188-6F6A-1F4B6FA90A4A}"/>
              </a:ext>
            </a:extLst>
          </p:cNvPr>
          <p:cNvSpPr>
            <a:spLocks noGrp="1"/>
          </p:cNvSpPr>
          <p:nvPr>
            <p:ph type="dt" sz="half" idx="10"/>
          </p:nvPr>
        </p:nvSpPr>
        <p:spPr/>
        <p:txBody>
          <a:bodyPr/>
          <a:lstStyle/>
          <a:p>
            <a:fld id="{E9B0D8E1-95B4-4756-AA64-BCC111BAAB3F}" type="datetimeFigureOut">
              <a:rPr lang="en-GB" smtClean="0"/>
              <a:t>16/12/2024</a:t>
            </a:fld>
            <a:endParaRPr lang="en-GB"/>
          </a:p>
        </p:txBody>
      </p:sp>
      <p:sp>
        <p:nvSpPr>
          <p:cNvPr id="4" name="Footer Placeholder 3">
            <a:extLst>
              <a:ext uri="{FF2B5EF4-FFF2-40B4-BE49-F238E27FC236}">
                <a16:creationId xmlns:a16="http://schemas.microsoft.com/office/drawing/2014/main" id="{47E016B9-1C2D-8F9A-9611-6714157E6F1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FCEDDA6-DCE8-D65D-0F4F-B6DA434135CD}"/>
              </a:ext>
            </a:extLst>
          </p:cNvPr>
          <p:cNvSpPr>
            <a:spLocks noGrp="1"/>
          </p:cNvSpPr>
          <p:nvPr>
            <p:ph type="sldNum" sz="quarter" idx="12"/>
          </p:nvPr>
        </p:nvSpPr>
        <p:spPr/>
        <p:txBody>
          <a:bodyPr/>
          <a:lstStyle/>
          <a:p>
            <a:fld id="{206CA1C8-4E52-422C-AF29-DA6DA248F387}" type="slidenum">
              <a:rPr lang="en-GB" smtClean="0"/>
              <a:t>‹#›</a:t>
            </a:fld>
            <a:endParaRPr lang="en-GB"/>
          </a:p>
        </p:txBody>
      </p:sp>
    </p:spTree>
    <p:extLst>
      <p:ext uri="{BB962C8B-B14F-4D97-AF65-F5344CB8AC3E}">
        <p14:creationId xmlns:p14="http://schemas.microsoft.com/office/powerpoint/2010/main" val="21959253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854695-4ECD-E985-7869-19F503A1ED86}"/>
              </a:ext>
            </a:extLst>
          </p:cNvPr>
          <p:cNvSpPr>
            <a:spLocks noGrp="1"/>
          </p:cNvSpPr>
          <p:nvPr>
            <p:ph type="dt" sz="half" idx="10"/>
          </p:nvPr>
        </p:nvSpPr>
        <p:spPr/>
        <p:txBody>
          <a:bodyPr/>
          <a:lstStyle/>
          <a:p>
            <a:fld id="{E9B0D8E1-95B4-4756-AA64-BCC111BAAB3F}" type="datetimeFigureOut">
              <a:rPr lang="en-GB" smtClean="0"/>
              <a:t>16/12/2024</a:t>
            </a:fld>
            <a:endParaRPr lang="en-GB"/>
          </a:p>
        </p:txBody>
      </p:sp>
      <p:sp>
        <p:nvSpPr>
          <p:cNvPr id="3" name="Footer Placeholder 2">
            <a:extLst>
              <a:ext uri="{FF2B5EF4-FFF2-40B4-BE49-F238E27FC236}">
                <a16:creationId xmlns:a16="http://schemas.microsoft.com/office/drawing/2014/main" id="{9A5CEB76-BFE4-A812-01F4-7E35206826D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0D44E26-278C-11E3-721A-C71FA791213F}"/>
              </a:ext>
            </a:extLst>
          </p:cNvPr>
          <p:cNvSpPr>
            <a:spLocks noGrp="1"/>
          </p:cNvSpPr>
          <p:nvPr>
            <p:ph type="sldNum" sz="quarter" idx="12"/>
          </p:nvPr>
        </p:nvSpPr>
        <p:spPr/>
        <p:txBody>
          <a:bodyPr/>
          <a:lstStyle/>
          <a:p>
            <a:fld id="{206CA1C8-4E52-422C-AF29-DA6DA248F387}" type="slidenum">
              <a:rPr lang="en-GB" smtClean="0"/>
              <a:t>‹#›</a:t>
            </a:fld>
            <a:endParaRPr lang="en-GB"/>
          </a:p>
        </p:txBody>
      </p:sp>
    </p:spTree>
    <p:extLst>
      <p:ext uri="{BB962C8B-B14F-4D97-AF65-F5344CB8AC3E}">
        <p14:creationId xmlns:p14="http://schemas.microsoft.com/office/powerpoint/2010/main" val="1674540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4F473-6DFF-F597-DC9A-5C0C88415E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7D41BAC-B5A8-6A87-797B-FDBF1DD1A0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AC57E4-CBF4-E909-C0F9-AE7201B7AB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4A93C4-C377-EF1B-CC84-0BC366EE75C0}"/>
              </a:ext>
            </a:extLst>
          </p:cNvPr>
          <p:cNvSpPr>
            <a:spLocks noGrp="1"/>
          </p:cNvSpPr>
          <p:nvPr>
            <p:ph type="dt" sz="half" idx="10"/>
          </p:nvPr>
        </p:nvSpPr>
        <p:spPr/>
        <p:txBody>
          <a:bodyPr/>
          <a:lstStyle/>
          <a:p>
            <a:fld id="{E9B0D8E1-95B4-4756-AA64-BCC111BAAB3F}" type="datetimeFigureOut">
              <a:rPr lang="en-GB" smtClean="0"/>
              <a:t>16/12/2024</a:t>
            </a:fld>
            <a:endParaRPr lang="en-GB"/>
          </a:p>
        </p:txBody>
      </p:sp>
      <p:sp>
        <p:nvSpPr>
          <p:cNvPr id="6" name="Footer Placeholder 5">
            <a:extLst>
              <a:ext uri="{FF2B5EF4-FFF2-40B4-BE49-F238E27FC236}">
                <a16:creationId xmlns:a16="http://schemas.microsoft.com/office/drawing/2014/main" id="{A0F6C57C-DE15-1F67-987A-3BCF49D0975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C41BD1B-91F6-038B-D042-6D4E25827D17}"/>
              </a:ext>
            </a:extLst>
          </p:cNvPr>
          <p:cNvSpPr>
            <a:spLocks noGrp="1"/>
          </p:cNvSpPr>
          <p:nvPr>
            <p:ph type="sldNum" sz="quarter" idx="12"/>
          </p:nvPr>
        </p:nvSpPr>
        <p:spPr/>
        <p:txBody>
          <a:bodyPr/>
          <a:lstStyle/>
          <a:p>
            <a:fld id="{206CA1C8-4E52-422C-AF29-DA6DA248F387}" type="slidenum">
              <a:rPr lang="en-GB" smtClean="0"/>
              <a:t>‹#›</a:t>
            </a:fld>
            <a:endParaRPr lang="en-GB"/>
          </a:p>
        </p:txBody>
      </p:sp>
    </p:spTree>
    <p:extLst>
      <p:ext uri="{BB962C8B-B14F-4D97-AF65-F5344CB8AC3E}">
        <p14:creationId xmlns:p14="http://schemas.microsoft.com/office/powerpoint/2010/main" val="33484885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D1084-F82A-8186-E48C-48CE3910E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D9690AD-C542-3FA6-B917-79ED7FC298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32E8206-7B24-2A59-53FD-DE574B35FC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0F4370-0254-C4E5-2A7E-E47EE3C896AA}"/>
              </a:ext>
            </a:extLst>
          </p:cNvPr>
          <p:cNvSpPr>
            <a:spLocks noGrp="1"/>
          </p:cNvSpPr>
          <p:nvPr>
            <p:ph type="dt" sz="half" idx="10"/>
          </p:nvPr>
        </p:nvSpPr>
        <p:spPr/>
        <p:txBody>
          <a:bodyPr/>
          <a:lstStyle/>
          <a:p>
            <a:fld id="{E9B0D8E1-95B4-4756-AA64-BCC111BAAB3F}" type="datetimeFigureOut">
              <a:rPr lang="en-GB" smtClean="0"/>
              <a:t>16/12/2024</a:t>
            </a:fld>
            <a:endParaRPr lang="en-GB"/>
          </a:p>
        </p:txBody>
      </p:sp>
      <p:sp>
        <p:nvSpPr>
          <p:cNvPr id="6" name="Footer Placeholder 5">
            <a:extLst>
              <a:ext uri="{FF2B5EF4-FFF2-40B4-BE49-F238E27FC236}">
                <a16:creationId xmlns:a16="http://schemas.microsoft.com/office/drawing/2014/main" id="{2703ACD7-1787-2D33-BB30-F550A7702FD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90E6AFD-8F2C-E422-FC93-CFA0B1581A40}"/>
              </a:ext>
            </a:extLst>
          </p:cNvPr>
          <p:cNvSpPr>
            <a:spLocks noGrp="1"/>
          </p:cNvSpPr>
          <p:nvPr>
            <p:ph type="sldNum" sz="quarter" idx="12"/>
          </p:nvPr>
        </p:nvSpPr>
        <p:spPr/>
        <p:txBody>
          <a:bodyPr/>
          <a:lstStyle/>
          <a:p>
            <a:fld id="{206CA1C8-4E52-422C-AF29-DA6DA248F387}" type="slidenum">
              <a:rPr lang="en-GB" smtClean="0"/>
              <a:t>‹#›</a:t>
            </a:fld>
            <a:endParaRPr lang="en-GB"/>
          </a:p>
        </p:txBody>
      </p:sp>
    </p:spTree>
    <p:extLst>
      <p:ext uri="{BB962C8B-B14F-4D97-AF65-F5344CB8AC3E}">
        <p14:creationId xmlns:p14="http://schemas.microsoft.com/office/powerpoint/2010/main" val="24214029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52AEC-A71E-E3EB-091C-9BBF8EF674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092B0F7-1120-1AA1-D7F5-1B8E8FFA94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5C69625-8E3B-B140-8824-B998575DC064}"/>
              </a:ext>
            </a:extLst>
          </p:cNvPr>
          <p:cNvSpPr>
            <a:spLocks noGrp="1"/>
          </p:cNvSpPr>
          <p:nvPr>
            <p:ph type="dt" sz="half" idx="10"/>
          </p:nvPr>
        </p:nvSpPr>
        <p:spPr/>
        <p:txBody>
          <a:bodyPr/>
          <a:lstStyle/>
          <a:p>
            <a:fld id="{E9B0D8E1-95B4-4756-AA64-BCC111BAAB3F}" type="datetimeFigureOut">
              <a:rPr lang="en-GB" smtClean="0"/>
              <a:t>16/12/2024</a:t>
            </a:fld>
            <a:endParaRPr lang="en-GB"/>
          </a:p>
        </p:txBody>
      </p:sp>
      <p:sp>
        <p:nvSpPr>
          <p:cNvPr id="5" name="Footer Placeholder 4">
            <a:extLst>
              <a:ext uri="{FF2B5EF4-FFF2-40B4-BE49-F238E27FC236}">
                <a16:creationId xmlns:a16="http://schemas.microsoft.com/office/drawing/2014/main" id="{B68DB951-46AB-DE14-BFE6-927015B4E7A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300CBC-0E89-F25A-ECE5-DC782CA3C9AF}"/>
              </a:ext>
            </a:extLst>
          </p:cNvPr>
          <p:cNvSpPr>
            <a:spLocks noGrp="1"/>
          </p:cNvSpPr>
          <p:nvPr>
            <p:ph type="sldNum" sz="quarter" idx="12"/>
          </p:nvPr>
        </p:nvSpPr>
        <p:spPr/>
        <p:txBody>
          <a:bodyPr/>
          <a:lstStyle/>
          <a:p>
            <a:fld id="{206CA1C8-4E52-422C-AF29-DA6DA248F387}" type="slidenum">
              <a:rPr lang="en-GB" smtClean="0"/>
              <a:t>‹#›</a:t>
            </a:fld>
            <a:endParaRPr lang="en-GB"/>
          </a:p>
        </p:txBody>
      </p:sp>
    </p:spTree>
    <p:extLst>
      <p:ext uri="{BB962C8B-B14F-4D97-AF65-F5344CB8AC3E}">
        <p14:creationId xmlns:p14="http://schemas.microsoft.com/office/powerpoint/2010/main" val="3451539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B0FDB89-9DAC-5E25-A67F-97B3E390A56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8C1107-A579-DC20-4809-1DF2AE83E9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A6D476-B778-8098-AE44-D6A0A06C40BD}"/>
              </a:ext>
            </a:extLst>
          </p:cNvPr>
          <p:cNvSpPr>
            <a:spLocks noGrp="1"/>
          </p:cNvSpPr>
          <p:nvPr>
            <p:ph type="dt" sz="half" idx="10"/>
          </p:nvPr>
        </p:nvSpPr>
        <p:spPr/>
        <p:txBody>
          <a:bodyPr/>
          <a:lstStyle/>
          <a:p>
            <a:fld id="{E9B0D8E1-95B4-4756-AA64-BCC111BAAB3F}" type="datetimeFigureOut">
              <a:rPr lang="en-GB" smtClean="0"/>
              <a:t>16/12/2024</a:t>
            </a:fld>
            <a:endParaRPr lang="en-GB"/>
          </a:p>
        </p:txBody>
      </p:sp>
      <p:sp>
        <p:nvSpPr>
          <p:cNvPr id="5" name="Footer Placeholder 4">
            <a:extLst>
              <a:ext uri="{FF2B5EF4-FFF2-40B4-BE49-F238E27FC236}">
                <a16:creationId xmlns:a16="http://schemas.microsoft.com/office/drawing/2014/main" id="{D08E547D-B21D-5CBB-2891-B3E93D7713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A8BE3D8-85A5-9CB5-C157-B2D0376D2390}"/>
              </a:ext>
            </a:extLst>
          </p:cNvPr>
          <p:cNvSpPr>
            <a:spLocks noGrp="1"/>
          </p:cNvSpPr>
          <p:nvPr>
            <p:ph type="sldNum" sz="quarter" idx="12"/>
          </p:nvPr>
        </p:nvSpPr>
        <p:spPr/>
        <p:txBody>
          <a:bodyPr/>
          <a:lstStyle/>
          <a:p>
            <a:fld id="{206CA1C8-4E52-422C-AF29-DA6DA248F387}" type="slidenum">
              <a:rPr lang="en-GB" smtClean="0"/>
              <a:t>‹#›</a:t>
            </a:fld>
            <a:endParaRPr lang="en-GB"/>
          </a:p>
        </p:txBody>
      </p:sp>
    </p:spTree>
    <p:extLst>
      <p:ext uri="{BB962C8B-B14F-4D97-AF65-F5344CB8AC3E}">
        <p14:creationId xmlns:p14="http://schemas.microsoft.com/office/powerpoint/2010/main" val="357824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1EEF0-1C88-8DEA-8C23-D3BD146E4AE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2FF12872-01EB-F1B9-B3AA-1EDD01565436}"/>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22E1851F-CAC8-D63B-41E9-2B45B192A8B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725CDFE3-A2F1-BDFF-D12F-6DC595105790}"/>
              </a:ext>
            </a:extLst>
          </p:cNvPr>
          <p:cNvSpPr>
            <a:spLocks noGrp="1"/>
          </p:cNvSpPr>
          <p:nvPr>
            <p:ph type="dt" sz="half" idx="10"/>
          </p:nvPr>
        </p:nvSpPr>
        <p:spPr/>
        <p:txBody>
          <a:bodyPr/>
          <a:lstStyle/>
          <a:p>
            <a:fld id="{D552EB60-6CDA-46E6-A120-E4FD4634F5E8}" type="datetimeFigureOut">
              <a:rPr lang="en-GB" smtClean="0"/>
              <a:t>16/12/2024</a:t>
            </a:fld>
            <a:endParaRPr lang="en-GB"/>
          </a:p>
        </p:txBody>
      </p:sp>
      <p:sp>
        <p:nvSpPr>
          <p:cNvPr id="6" name="Footer Placeholder 5">
            <a:extLst>
              <a:ext uri="{FF2B5EF4-FFF2-40B4-BE49-F238E27FC236}">
                <a16:creationId xmlns:a16="http://schemas.microsoft.com/office/drawing/2014/main" id="{45444BCF-260C-523E-0450-AC4B68D9C8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30CFF76-0569-76EA-24D6-A923B68D6637}"/>
              </a:ext>
            </a:extLst>
          </p:cNvPr>
          <p:cNvSpPr>
            <a:spLocks noGrp="1"/>
          </p:cNvSpPr>
          <p:nvPr>
            <p:ph type="sldNum" sz="quarter" idx="12"/>
          </p:nvPr>
        </p:nvSpPr>
        <p:spPr/>
        <p:txBody>
          <a:bodyPr/>
          <a:lstStyle/>
          <a:p>
            <a:fld id="{7F6312B6-F60B-4B08-BE01-C1FF5FEDFDB5}" type="slidenum">
              <a:rPr lang="en-GB" smtClean="0"/>
              <a:t>‹#›</a:t>
            </a:fld>
            <a:endParaRPr lang="en-GB"/>
          </a:p>
        </p:txBody>
      </p:sp>
    </p:spTree>
    <p:extLst>
      <p:ext uri="{BB962C8B-B14F-4D97-AF65-F5344CB8AC3E}">
        <p14:creationId xmlns:p14="http://schemas.microsoft.com/office/powerpoint/2010/main" val="3250104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A55D7-A3DB-FAB8-A2EA-6B7F17DBD6F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B1A46DDD-F1FE-3644-00A7-9D95F13BE9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DAAE4975-3A56-221C-F2A5-D071FB6EF81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B86CD28-FB94-68DC-DDCE-7348741F04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B09C463-9009-4220-E703-ED5C01E4D36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2603B5DE-EAB8-5C7D-3F70-9F39715CD10E}"/>
              </a:ext>
            </a:extLst>
          </p:cNvPr>
          <p:cNvSpPr>
            <a:spLocks noGrp="1"/>
          </p:cNvSpPr>
          <p:nvPr>
            <p:ph type="dt" sz="half" idx="10"/>
          </p:nvPr>
        </p:nvSpPr>
        <p:spPr/>
        <p:txBody>
          <a:bodyPr/>
          <a:lstStyle/>
          <a:p>
            <a:fld id="{D552EB60-6CDA-46E6-A120-E4FD4634F5E8}" type="datetimeFigureOut">
              <a:rPr lang="en-GB" smtClean="0"/>
              <a:t>16/12/2024</a:t>
            </a:fld>
            <a:endParaRPr lang="en-GB"/>
          </a:p>
        </p:txBody>
      </p:sp>
      <p:sp>
        <p:nvSpPr>
          <p:cNvPr id="8" name="Footer Placeholder 7">
            <a:extLst>
              <a:ext uri="{FF2B5EF4-FFF2-40B4-BE49-F238E27FC236}">
                <a16:creationId xmlns:a16="http://schemas.microsoft.com/office/drawing/2014/main" id="{53FA109E-FCBD-FCBE-A18C-2B70B72F8D4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0360CD-5CF2-40B2-0963-8F08CC6AFD5A}"/>
              </a:ext>
            </a:extLst>
          </p:cNvPr>
          <p:cNvSpPr>
            <a:spLocks noGrp="1"/>
          </p:cNvSpPr>
          <p:nvPr>
            <p:ph type="sldNum" sz="quarter" idx="12"/>
          </p:nvPr>
        </p:nvSpPr>
        <p:spPr/>
        <p:txBody>
          <a:bodyPr/>
          <a:lstStyle/>
          <a:p>
            <a:fld id="{7F6312B6-F60B-4B08-BE01-C1FF5FEDFDB5}" type="slidenum">
              <a:rPr lang="en-GB" smtClean="0"/>
              <a:t>‹#›</a:t>
            </a:fld>
            <a:endParaRPr lang="en-GB"/>
          </a:p>
        </p:txBody>
      </p:sp>
    </p:spTree>
    <p:extLst>
      <p:ext uri="{BB962C8B-B14F-4D97-AF65-F5344CB8AC3E}">
        <p14:creationId xmlns:p14="http://schemas.microsoft.com/office/powerpoint/2010/main" val="64379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70860-BA5D-6519-4B94-6FFF2BF171A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E95418E-3714-1241-D49D-B2C5C994E768}"/>
              </a:ext>
            </a:extLst>
          </p:cNvPr>
          <p:cNvSpPr>
            <a:spLocks noGrp="1"/>
          </p:cNvSpPr>
          <p:nvPr>
            <p:ph type="dt" sz="half" idx="10"/>
          </p:nvPr>
        </p:nvSpPr>
        <p:spPr/>
        <p:txBody>
          <a:bodyPr/>
          <a:lstStyle/>
          <a:p>
            <a:fld id="{D552EB60-6CDA-46E6-A120-E4FD4634F5E8}" type="datetimeFigureOut">
              <a:rPr lang="en-GB" smtClean="0"/>
              <a:t>16/12/2024</a:t>
            </a:fld>
            <a:endParaRPr lang="en-GB"/>
          </a:p>
        </p:txBody>
      </p:sp>
      <p:sp>
        <p:nvSpPr>
          <p:cNvPr id="4" name="Footer Placeholder 3">
            <a:extLst>
              <a:ext uri="{FF2B5EF4-FFF2-40B4-BE49-F238E27FC236}">
                <a16:creationId xmlns:a16="http://schemas.microsoft.com/office/drawing/2014/main" id="{C3E2FA12-20AF-658A-091F-F110759BC3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625588-6C2A-FB01-C22E-B0B3B5429CEC}"/>
              </a:ext>
            </a:extLst>
          </p:cNvPr>
          <p:cNvSpPr>
            <a:spLocks noGrp="1"/>
          </p:cNvSpPr>
          <p:nvPr>
            <p:ph type="sldNum" sz="quarter" idx="12"/>
          </p:nvPr>
        </p:nvSpPr>
        <p:spPr/>
        <p:txBody>
          <a:bodyPr/>
          <a:lstStyle/>
          <a:p>
            <a:fld id="{7F6312B6-F60B-4B08-BE01-C1FF5FEDFDB5}" type="slidenum">
              <a:rPr lang="en-GB" smtClean="0"/>
              <a:t>‹#›</a:t>
            </a:fld>
            <a:endParaRPr lang="en-GB"/>
          </a:p>
        </p:txBody>
      </p:sp>
    </p:spTree>
    <p:extLst>
      <p:ext uri="{BB962C8B-B14F-4D97-AF65-F5344CB8AC3E}">
        <p14:creationId xmlns:p14="http://schemas.microsoft.com/office/powerpoint/2010/main" val="258036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618473-BAF6-9B99-362B-59499C4600E8}"/>
              </a:ext>
            </a:extLst>
          </p:cNvPr>
          <p:cNvSpPr>
            <a:spLocks noGrp="1"/>
          </p:cNvSpPr>
          <p:nvPr>
            <p:ph type="dt" sz="half" idx="10"/>
          </p:nvPr>
        </p:nvSpPr>
        <p:spPr/>
        <p:txBody>
          <a:bodyPr/>
          <a:lstStyle/>
          <a:p>
            <a:fld id="{D552EB60-6CDA-46E6-A120-E4FD4634F5E8}" type="datetimeFigureOut">
              <a:rPr lang="en-GB" smtClean="0"/>
              <a:t>16/12/2024</a:t>
            </a:fld>
            <a:endParaRPr lang="en-GB"/>
          </a:p>
        </p:txBody>
      </p:sp>
      <p:sp>
        <p:nvSpPr>
          <p:cNvPr id="3" name="Footer Placeholder 2">
            <a:extLst>
              <a:ext uri="{FF2B5EF4-FFF2-40B4-BE49-F238E27FC236}">
                <a16:creationId xmlns:a16="http://schemas.microsoft.com/office/drawing/2014/main" id="{ACF9A32C-9755-49A6-58A0-B0298E40156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8D7141E-D77D-56C1-9A96-5EFCFB7567AA}"/>
              </a:ext>
            </a:extLst>
          </p:cNvPr>
          <p:cNvSpPr>
            <a:spLocks noGrp="1"/>
          </p:cNvSpPr>
          <p:nvPr>
            <p:ph type="sldNum" sz="quarter" idx="12"/>
          </p:nvPr>
        </p:nvSpPr>
        <p:spPr/>
        <p:txBody>
          <a:bodyPr/>
          <a:lstStyle/>
          <a:p>
            <a:fld id="{7F6312B6-F60B-4B08-BE01-C1FF5FEDFDB5}" type="slidenum">
              <a:rPr lang="en-GB" smtClean="0"/>
              <a:t>‹#›</a:t>
            </a:fld>
            <a:endParaRPr lang="en-GB"/>
          </a:p>
        </p:txBody>
      </p:sp>
    </p:spTree>
    <p:extLst>
      <p:ext uri="{BB962C8B-B14F-4D97-AF65-F5344CB8AC3E}">
        <p14:creationId xmlns:p14="http://schemas.microsoft.com/office/powerpoint/2010/main" val="386572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EEB3-C736-E04A-D2CD-3BE7C5DEB57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D2460032-ED3C-D822-EED1-039AF19DF9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C724573D-C87B-AF18-209E-9B39340050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CC98087-CFF3-45DB-C30D-76FF2A70A8EA}"/>
              </a:ext>
            </a:extLst>
          </p:cNvPr>
          <p:cNvSpPr>
            <a:spLocks noGrp="1"/>
          </p:cNvSpPr>
          <p:nvPr>
            <p:ph type="dt" sz="half" idx="10"/>
          </p:nvPr>
        </p:nvSpPr>
        <p:spPr/>
        <p:txBody>
          <a:bodyPr/>
          <a:lstStyle/>
          <a:p>
            <a:fld id="{D552EB60-6CDA-46E6-A120-E4FD4634F5E8}" type="datetimeFigureOut">
              <a:rPr lang="en-GB" smtClean="0"/>
              <a:t>16/12/2024</a:t>
            </a:fld>
            <a:endParaRPr lang="en-GB"/>
          </a:p>
        </p:txBody>
      </p:sp>
      <p:sp>
        <p:nvSpPr>
          <p:cNvPr id="6" name="Footer Placeholder 5">
            <a:extLst>
              <a:ext uri="{FF2B5EF4-FFF2-40B4-BE49-F238E27FC236}">
                <a16:creationId xmlns:a16="http://schemas.microsoft.com/office/drawing/2014/main" id="{17FC14B1-1B75-F4E1-4C49-1C555080F1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00F8EB-1DA9-BD86-D2D4-D6C54694A796}"/>
              </a:ext>
            </a:extLst>
          </p:cNvPr>
          <p:cNvSpPr>
            <a:spLocks noGrp="1"/>
          </p:cNvSpPr>
          <p:nvPr>
            <p:ph type="sldNum" sz="quarter" idx="12"/>
          </p:nvPr>
        </p:nvSpPr>
        <p:spPr/>
        <p:txBody>
          <a:bodyPr/>
          <a:lstStyle/>
          <a:p>
            <a:fld id="{7F6312B6-F60B-4B08-BE01-C1FF5FEDFDB5}" type="slidenum">
              <a:rPr lang="en-GB" smtClean="0"/>
              <a:t>‹#›</a:t>
            </a:fld>
            <a:endParaRPr lang="en-GB"/>
          </a:p>
        </p:txBody>
      </p:sp>
    </p:spTree>
    <p:extLst>
      <p:ext uri="{BB962C8B-B14F-4D97-AF65-F5344CB8AC3E}">
        <p14:creationId xmlns:p14="http://schemas.microsoft.com/office/powerpoint/2010/main" val="4180171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9975-8566-305C-81D1-F3566614356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810781DE-E4C9-3E42-E20E-6081413F83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11F9851-4CC7-C77B-C3FB-1FF7D694E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BA90E55-E70B-0187-1B5D-2228CD622EE0}"/>
              </a:ext>
            </a:extLst>
          </p:cNvPr>
          <p:cNvSpPr>
            <a:spLocks noGrp="1"/>
          </p:cNvSpPr>
          <p:nvPr>
            <p:ph type="dt" sz="half" idx="10"/>
          </p:nvPr>
        </p:nvSpPr>
        <p:spPr/>
        <p:txBody>
          <a:bodyPr/>
          <a:lstStyle/>
          <a:p>
            <a:fld id="{D552EB60-6CDA-46E6-A120-E4FD4634F5E8}" type="datetimeFigureOut">
              <a:rPr lang="en-GB" smtClean="0"/>
              <a:t>16/12/2024</a:t>
            </a:fld>
            <a:endParaRPr lang="en-GB"/>
          </a:p>
        </p:txBody>
      </p:sp>
      <p:sp>
        <p:nvSpPr>
          <p:cNvPr id="6" name="Footer Placeholder 5">
            <a:extLst>
              <a:ext uri="{FF2B5EF4-FFF2-40B4-BE49-F238E27FC236}">
                <a16:creationId xmlns:a16="http://schemas.microsoft.com/office/drawing/2014/main" id="{0BD4F57F-3220-06E3-2E3E-0FFA2BAA44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70A9D-573E-2F67-753E-D815DA0603D2}"/>
              </a:ext>
            </a:extLst>
          </p:cNvPr>
          <p:cNvSpPr>
            <a:spLocks noGrp="1"/>
          </p:cNvSpPr>
          <p:nvPr>
            <p:ph type="sldNum" sz="quarter" idx="12"/>
          </p:nvPr>
        </p:nvSpPr>
        <p:spPr/>
        <p:txBody>
          <a:bodyPr/>
          <a:lstStyle/>
          <a:p>
            <a:fld id="{7F6312B6-F60B-4B08-BE01-C1FF5FEDFDB5}" type="slidenum">
              <a:rPr lang="en-GB" smtClean="0"/>
              <a:t>‹#›</a:t>
            </a:fld>
            <a:endParaRPr lang="en-GB"/>
          </a:p>
        </p:txBody>
      </p:sp>
    </p:spTree>
    <p:extLst>
      <p:ext uri="{BB962C8B-B14F-4D97-AF65-F5344CB8AC3E}">
        <p14:creationId xmlns:p14="http://schemas.microsoft.com/office/powerpoint/2010/main" val="3319756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062AA1-89A4-9006-A094-1A3951D247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B786B2F-3011-09A2-94B4-3710A22E924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A882F4C-55DB-BA68-309A-D1C79CEB5F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552EB60-6CDA-46E6-A120-E4FD4634F5E8}" type="datetimeFigureOut">
              <a:rPr lang="en-GB" smtClean="0"/>
              <a:t>16/12/2024</a:t>
            </a:fld>
            <a:endParaRPr lang="en-GB"/>
          </a:p>
        </p:txBody>
      </p:sp>
      <p:sp>
        <p:nvSpPr>
          <p:cNvPr id="5" name="Footer Placeholder 4">
            <a:extLst>
              <a:ext uri="{FF2B5EF4-FFF2-40B4-BE49-F238E27FC236}">
                <a16:creationId xmlns:a16="http://schemas.microsoft.com/office/drawing/2014/main" id="{F8CF3FD5-239D-CD5B-AC70-0B43611798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AEA1A35-DC11-D8C9-E5A0-6C1430DD81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6312B6-F60B-4B08-BE01-C1FF5FEDFDB5}" type="slidenum">
              <a:rPr lang="en-GB" smtClean="0"/>
              <a:t>‹#›</a:t>
            </a:fld>
            <a:endParaRPr lang="en-GB"/>
          </a:p>
        </p:txBody>
      </p:sp>
    </p:spTree>
    <p:extLst>
      <p:ext uri="{BB962C8B-B14F-4D97-AF65-F5344CB8AC3E}">
        <p14:creationId xmlns:p14="http://schemas.microsoft.com/office/powerpoint/2010/main" val="94561952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145BF5-C76F-DAC1-C6CD-887AA53461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10E488A-30E6-5A36-48B4-5240AADD9B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A5D1D39-FD38-1F2A-563A-5CB95942FC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E306DC0-7A99-EB48-862A-DA8962051C05}" type="datetimeFigureOut">
              <a:rPr lang="en-US" smtClean="0"/>
              <a:t>12/16/2024</a:t>
            </a:fld>
            <a:endParaRPr lang="en-US"/>
          </a:p>
        </p:txBody>
      </p:sp>
      <p:sp>
        <p:nvSpPr>
          <p:cNvPr id="5" name="Footer Placeholder 4">
            <a:extLst>
              <a:ext uri="{FF2B5EF4-FFF2-40B4-BE49-F238E27FC236}">
                <a16:creationId xmlns:a16="http://schemas.microsoft.com/office/drawing/2014/main" id="{E9A55885-47C4-45E3-82FB-D3213CE160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DF03E31-CECD-4249-2F81-53E74F0934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CA73CC5-5C68-2845-ABB9-900141099737}" type="slidenum">
              <a:rPr lang="en-US" smtClean="0"/>
              <a:t>‹#›</a:t>
            </a:fld>
            <a:endParaRPr lang="en-US"/>
          </a:p>
        </p:txBody>
      </p:sp>
    </p:spTree>
    <p:extLst>
      <p:ext uri="{BB962C8B-B14F-4D97-AF65-F5344CB8AC3E}">
        <p14:creationId xmlns:p14="http://schemas.microsoft.com/office/powerpoint/2010/main" val="32054794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27082E-20A1-BE9F-6D7A-2A25FA9B9D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7042B6-3E7B-6713-170A-6F36952291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267F574-B20E-8167-B52A-37F7936F38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0D8E1-95B4-4756-AA64-BCC111BAAB3F}" type="datetimeFigureOut">
              <a:rPr lang="en-GB" smtClean="0"/>
              <a:t>16/12/2024</a:t>
            </a:fld>
            <a:endParaRPr lang="en-GB"/>
          </a:p>
        </p:txBody>
      </p:sp>
      <p:sp>
        <p:nvSpPr>
          <p:cNvPr id="5" name="Footer Placeholder 4">
            <a:extLst>
              <a:ext uri="{FF2B5EF4-FFF2-40B4-BE49-F238E27FC236}">
                <a16:creationId xmlns:a16="http://schemas.microsoft.com/office/drawing/2014/main" id="{902306BC-D305-B20E-72EF-A54859FF48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57222E-C2B8-1B21-3E6F-32C2EBF9B1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6CA1C8-4E52-422C-AF29-DA6DA248F387}" type="slidenum">
              <a:rPr lang="en-GB" smtClean="0"/>
              <a:t>‹#›</a:t>
            </a:fld>
            <a:endParaRPr lang="en-GB"/>
          </a:p>
        </p:txBody>
      </p:sp>
    </p:spTree>
    <p:extLst>
      <p:ext uri="{BB962C8B-B14F-4D97-AF65-F5344CB8AC3E}">
        <p14:creationId xmlns:p14="http://schemas.microsoft.com/office/powerpoint/2010/main" val="2605508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6.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svg"/><Relationship Id="rId2" Type="http://schemas.openxmlformats.org/officeDocument/2006/relationships/notesSlide" Target="../notesSlides/notesSlide8.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6.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26.xml"/><Relationship Id="rId5" Type="http://schemas.openxmlformats.org/officeDocument/2006/relationships/image" Target="../media/image9.pn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6.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26.xml"/><Relationship Id="rId6" Type="http://schemas.openxmlformats.org/officeDocument/2006/relationships/image" Target="../media/image26.png"/><Relationship Id="rId5" Type="http://schemas.openxmlformats.org/officeDocument/2006/relationships/image" Target="../media/image8.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6.xml"/><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6.xml"/><Relationship Id="rId5" Type="http://schemas.openxmlformats.org/officeDocument/2006/relationships/image" Target="../media/image8.jpe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6.xml"/><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6.xml"/><Relationship Id="rId5" Type="http://schemas.openxmlformats.org/officeDocument/2006/relationships/image" Target="../media/image29.jpe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6.xml"/><Relationship Id="rId4" Type="http://schemas.openxmlformats.org/officeDocument/2006/relationships/hyperlink" Target="https://tec.scot/programme-areas/digital-inclus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EC18C-FDF4-3D23-759D-F8365CE1915E}"/>
              </a:ext>
            </a:extLst>
          </p:cNvPr>
          <p:cNvSpPr>
            <a:spLocks noGrp="1"/>
          </p:cNvSpPr>
          <p:nvPr>
            <p:ph type="ctrTitle"/>
          </p:nvPr>
        </p:nvSpPr>
        <p:spPr>
          <a:xfrm>
            <a:off x="1094739" y="1615354"/>
            <a:ext cx="9144000" cy="2387600"/>
          </a:xfrm>
        </p:spPr>
        <p:txBody>
          <a:bodyPr>
            <a:normAutofit/>
          </a:bodyPr>
          <a:lstStyle/>
          <a:p>
            <a:r>
              <a:rPr lang="en-GB" dirty="0"/>
              <a:t>Collective Force for Health and Wellbeing</a:t>
            </a:r>
          </a:p>
        </p:txBody>
      </p:sp>
      <p:sp>
        <p:nvSpPr>
          <p:cNvPr id="3" name="Subtitle 2">
            <a:extLst>
              <a:ext uri="{FF2B5EF4-FFF2-40B4-BE49-F238E27FC236}">
                <a16:creationId xmlns:a16="http://schemas.microsoft.com/office/drawing/2014/main" id="{25D50095-A2DB-7E57-91DD-5D2D934FC6F4}"/>
              </a:ext>
            </a:extLst>
          </p:cNvPr>
          <p:cNvSpPr>
            <a:spLocks noGrp="1"/>
          </p:cNvSpPr>
          <p:nvPr>
            <p:ph type="subTitle" idx="1"/>
          </p:nvPr>
        </p:nvSpPr>
        <p:spPr>
          <a:xfrm>
            <a:off x="1094739" y="4226835"/>
            <a:ext cx="9144000" cy="1655762"/>
          </a:xfrm>
        </p:spPr>
        <p:txBody>
          <a:bodyPr>
            <a:normAutofit/>
          </a:bodyPr>
          <a:lstStyle/>
          <a:p>
            <a:r>
              <a:rPr lang="en-GB" sz="4000" dirty="0"/>
              <a:t>Digital health inclusion webinar  </a:t>
            </a:r>
          </a:p>
          <a:p>
            <a:r>
              <a:rPr lang="en-GB" sz="4000" dirty="0"/>
              <a:t>12 December 2024</a:t>
            </a:r>
          </a:p>
        </p:txBody>
      </p:sp>
      <p:pic>
        <p:nvPicPr>
          <p:cNvPr id="4" name="Picture 3">
            <a:extLst>
              <a:ext uri="{FF2B5EF4-FFF2-40B4-BE49-F238E27FC236}">
                <a16:creationId xmlns:a16="http://schemas.microsoft.com/office/drawing/2014/main" id="{2E0DD564-8F3A-3ED0-6EFF-897A1879465D}"/>
              </a:ext>
            </a:extLst>
          </p:cNvPr>
          <p:cNvPicPr>
            <a:picLocks noChangeAspect="1"/>
          </p:cNvPicPr>
          <p:nvPr/>
        </p:nvPicPr>
        <p:blipFill>
          <a:blip r:embed="rId2"/>
          <a:stretch>
            <a:fillRect/>
          </a:stretch>
        </p:blipFill>
        <p:spPr>
          <a:xfrm>
            <a:off x="2769272" y="368166"/>
            <a:ext cx="1187410" cy="790728"/>
          </a:xfrm>
          <a:prstGeom prst="rect">
            <a:avLst/>
          </a:prstGeom>
        </p:spPr>
      </p:pic>
      <p:pic>
        <p:nvPicPr>
          <p:cNvPr id="5" name="Picture 4">
            <a:extLst>
              <a:ext uri="{FF2B5EF4-FFF2-40B4-BE49-F238E27FC236}">
                <a16:creationId xmlns:a16="http://schemas.microsoft.com/office/drawing/2014/main" id="{E40900C6-BD29-0986-12B6-D178556F59F9}"/>
              </a:ext>
            </a:extLst>
          </p:cNvPr>
          <p:cNvPicPr>
            <a:picLocks noChangeAspect="1"/>
          </p:cNvPicPr>
          <p:nvPr/>
        </p:nvPicPr>
        <p:blipFill>
          <a:blip r:embed="rId3"/>
          <a:stretch>
            <a:fillRect/>
          </a:stretch>
        </p:blipFill>
        <p:spPr>
          <a:xfrm>
            <a:off x="4479329" y="351830"/>
            <a:ext cx="1187410" cy="790728"/>
          </a:xfrm>
          <a:prstGeom prst="rect">
            <a:avLst/>
          </a:prstGeom>
        </p:spPr>
      </p:pic>
      <p:pic>
        <p:nvPicPr>
          <p:cNvPr id="6" name="Picture 5" descr="A close up of a logo&#10;&#10;Description automatically generated">
            <a:extLst>
              <a:ext uri="{FF2B5EF4-FFF2-40B4-BE49-F238E27FC236}">
                <a16:creationId xmlns:a16="http://schemas.microsoft.com/office/drawing/2014/main" id="{E40FDC02-FE4F-DD57-5B62-BBEEB70857C6}"/>
              </a:ext>
            </a:extLst>
          </p:cNvPr>
          <p:cNvPicPr>
            <a:picLocks noChangeAspect="1"/>
          </p:cNvPicPr>
          <p:nvPr/>
        </p:nvPicPr>
        <p:blipFill>
          <a:blip r:embed="rId4"/>
          <a:stretch>
            <a:fillRect/>
          </a:stretch>
        </p:blipFill>
        <p:spPr>
          <a:xfrm>
            <a:off x="6189386" y="551657"/>
            <a:ext cx="2675954" cy="423746"/>
          </a:xfrm>
          <a:prstGeom prst="rect">
            <a:avLst/>
          </a:prstGeom>
        </p:spPr>
      </p:pic>
      <p:pic>
        <p:nvPicPr>
          <p:cNvPr id="7" name="Picture 2" descr="Collective Force for Health and Wellbeing Action Plan Refresh 2021-2023">
            <a:extLst>
              <a:ext uri="{FF2B5EF4-FFF2-40B4-BE49-F238E27FC236}">
                <a16:creationId xmlns:a16="http://schemas.microsoft.com/office/drawing/2014/main" id="{FC9B2974-57D5-3B82-707D-3865DEA32D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46196" y="3358676"/>
            <a:ext cx="2233546" cy="3392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5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4931-6AA5-24D0-B647-7A5C18D38295}"/>
              </a:ext>
            </a:extLst>
          </p:cNvPr>
          <p:cNvSpPr>
            <a:spLocks noGrp="1"/>
          </p:cNvSpPr>
          <p:nvPr>
            <p:ph type="title"/>
          </p:nvPr>
        </p:nvSpPr>
        <p:spPr/>
        <p:txBody>
          <a:bodyPr/>
          <a:lstStyle/>
          <a:p>
            <a:r>
              <a:rPr lang="en-US" b="1" dirty="0">
                <a:solidFill>
                  <a:srgbClr val="0070C0"/>
                </a:solidFill>
              </a:rPr>
              <a:t>Digital Inclusion Alliance</a:t>
            </a:r>
          </a:p>
        </p:txBody>
      </p:sp>
      <p:sp>
        <p:nvSpPr>
          <p:cNvPr id="3" name="Content Placeholder 2">
            <a:extLst>
              <a:ext uri="{FF2B5EF4-FFF2-40B4-BE49-F238E27FC236}">
                <a16:creationId xmlns:a16="http://schemas.microsoft.com/office/drawing/2014/main" id="{253B1350-141C-CB92-A14D-E7F71F7D1A00}"/>
              </a:ext>
            </a:extLst>
          </p:cNvPr>
          <p:cNvSpPr>
            <a:spLocks noGrp="1"/>
          </p:cNvSpPr>
          <p:nvPr>
            <p:ph idx="1"/>
          </p:nvPr>
        </p:nvSpPr>
        <p:spPr>
          <a:xfrm>
            <a:off x="838200" y="1534510"/>
            <a:ext cx="10515600" cy="4642453"/>
          </a:xfrm>
        </p:spPr>
        <p:txBody>
          <a:bodyPr>
            <a:normAutofit/>
          </a:bodyPr>
          <a:lstStyle/>
          <a:p>
            <a:pPr marL="0" indent="0">
              <a:buNone/>
            </a:pPr>
            <a:r>
              <a:rPr lang="en-US" dirty="0">
                <a:solidFill>
                  <a:srgbClr val="0070C0"/>
                </a:solidFill>
              </a:rPr>
              <a:t>Proposed national delivery mechanism to bring together the public, private and third sector to support an innovation community to;</a:t>
            </a:r>
          </a:p>
          <a:p>
            <a:pPr algn="l"/>
            <a:r>
              <a:rPr lang="en-GB" b="0" i="0" u="none" strike="noStrike" dirty="0">
                <a:solidFill>
                  <a:srgbClr val="0070C0"/>
                </a:solidFill>
                <a:effectLst/>
                <a:latin typeface="Symbol" pitchFamily="2" charset="2"/>
              </a:rPr>
              <a:t> </a:t>
            </a:r>
            <a:r>
              <a:rPr lang="en-GB" b="0" i="0" u="none" strike="noStrike" dirty="0">
                <a:solidFill>
                  <a:srgbClr val="0070C0"/>
                </a:solidFill>
                <a:effectLst/>
                <a:latin typeface="Arial" panose="020B0604020202020204" pitchFamily="34" charset="0"/>
              </a:rPr>
              <a:t>Work across the system and sectors to support change and provide leadership</a:t>
            </a:r>
            <a:endParaRPr lang="en-GB" b="0" i="0" u="none" strike="noStrike" dirty="0">
              <a:solidFill>
                <a:srgbClr val="0070C0"/>
              </a:solidFill>
              <a:effectLst/>
              <a:latin typeface="-webkit-standard"/>
            </a:endParaRPr>
          </a:p>
          <a:p>
            <a:r>
              <a:rPr lang="en-GB" b="0" i="0" u="none" strike="noStrike" dirty="0">
                <a:solidFill>
                  <a:srgbClr val="0070C0"/>
                </a:solidFill>
                <a:effectLst/>
                <a:latin typeface="Symbol" pitchFamily="2" charset="2"/>
              </a:rPr>
              <a:t> </a:t>
            </a:r>
            <a:r>
              <a:rPr lang="en-GB" b="0" i="0" u="none" strike="noStrike" dirty="0">
                <a:solidFill>
                  <a:srgbClr val="0070C0"/>
                </a:solidFill>
                <a:effectLst/>
                <a:latin typeface="Arial" panose="020B0604020202020204" pitchFamily="34" charset="0"/>
              </a:rPr>
              <a:t>Commit to invest expertise, resource, data and funding to support outcomes</a:t>
            </a:r>
            <a:endParaRPr lang="en-GB" b="0" i="0" u="none" strike="noStrike" dirty="0">
              <a:solidFill>
                <a:srgbClr val="0070C0"/>
              </a:solidFill>
              <a:effectLst/>
              <a:latin typeface="-webkit-standard"/>
            </a:endParaRPr>
          </a:p>
          <a:p>
            <a:r>
              <a:rPr lang="en-GB" b="0" i="0" u="none" strike="noStrike" dirty="0">
                <a:solidFill>
                  <a:srgbClr val="0070C0"/>
                </a:solidFill>
                <a:effectLst/>
                <a:latin typeface="Symbol" pitchFamily="2" charset="2"/>
              </a:rPr>
              <a:t> </a:t>
            </a:r>
            <a:r>
              <a:rPr lang="en-GB" b="0" i="0" u="none" strike="noStrike" dirty="0">
                <a:solidFill>
                  <a:srgbClr val="0070C0"/>
                </a:solidFill>
                <a:effectLst/>
                <a:latin typeface="Arial" panose="020B0604020202020204" pitchFamily="34" charset="0"/>
              </a:rPr>
              <a:t>Identifying the challenges that are slowing down progress and working together to eliminate them</a:t>
            </a:r>
            <a:endParaRPr lang="en-GB" b="0" i="0" u="none" strike="noStrike" dirty="0">
              <a:solidFill>
                <a:srgbClr val="0070C0"/>
              </a:solidFill>
              <a:effectLst/>
              <a:latin typeface="-webkit-standard"/>
            </a:endParaRPr>
          </a:p>
          <a:p>
            <a:pPr marL="0" indent="0" algn="l">
              <a:buNone/>
            </a:pPr>
            <a:r>
              <a:rPr lang="en-GB" b="0" i="0" u="none" strike="noStrike" dirty="0">
                <a:solidFill>
                  <a:srgbClr val="0070C0"/>
                </a:solidFill>
                <a:effectLst/>
                <a:latin typeface="Symbol" pitchFamily="2" charset="2"/>
              </a:rPr>
              <a:t>• </a:t>
            </a:r>
            <a:r>
              <a:rPr lang="en-GB" b="0" i="0" u="none" strike="noStrike" dirty="0">
                <a:solidFill>
                  <a:srgbClr val="0070C0"/>
                </a:solidFill>
                <a:effectLst/>
                <a:latin typeface="Arial" panose="020B0604020202020204" pitchFamily="34" charset="0"/>
              </a:rPr>
              <a:t>Coordinating changes that need to happen</a:t>
            </a:r>
            <a:endParaRPr lang="en-GB" b="0" i="0" u="none" strike="noStrike" dirty="0">
              <a:solidFill>
                <a:srgbClr val="0070C0"/>
              </a:solidFill>
              <a:effectLst/>
              <a:latin typeface="-webkit-standard"/>
            </a:endParaRPr>
          </a:p>
          <a:p>
            <a:pPr marL="0" indent="0" algn="l">
              <a:buNone/>
            </a:pPr>
            <a:r>
              <a:rPr lang="en-GB" b="0" i="0" u="none" strike="noStrike" dirty="0">
                <a:solidFill>
                  <a:srgbClr val="0070C0"/>
                </a:solidFill>
                <a:effectLst/>
                <a:latin typeface="Symbol" pitchFamily="2" charset="2"/>
              </a:rPr>
              <a:t>• </a:t>
            </a:r>
            <a:r>
              <a:rPr lang="en-GB" b="0" i="0" u="none" strike="noStrike" dirty="0">
                <a:solidFill>
                  <a:srgbClr val="0070C0"/>
                </a:solidFill>
                <a:effectLst/>
                <a:latin typeface="Arial" panose="020B0604020202020204" pitchFamily="34" charset="0"/>
              </a:rPr>
              <a:t>Monitoring progress towards agreed outcomes and goals</a:t>
            </a:r>
            <a:endParaRPr lang="en-GB" b="0" i="0" u="none" strike="noStrike" dirty="0">
              <a:solidFill>
                <a:srgbClr val="0070C0"/>
              </a:solidFill>
              <a:effectLst/>
              <a:latin typeface="-webkit-standard"/>
            </a:endParaRPr>
          </a:p>
          <a:p>
            <a:endParaRPr lang="en-US" dirty="0"/>
          </a:p>
        </p:txBody>
      </p:sp>
    </p:spTree>
    <p:extLst>
      <p:ext uri="{BB962C8B-B14F-4D97-AF65-F5344CB8AC3E}">
        <p14:creationId xmlns:p14="http://schemas.microsoft.com/office/powerpoint/2010/main" val="3804281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10"/>
          <p:cNvGraphicFramePr>
            <a:graphicFrameLocks noGrp="1"/>
          </p:cNvGraphicFramePr>
          <p:nvPr/>
        </p:nvGraphicFramePr>
        <p:xfrm>
          <a:off x="5143500" y="2800350"/>
          <a:ext cx="7048500" cy="2008679"/>
        </p:xfrm>
        <a:graphic>
          <a:graphicData uri="http://schemas.openxmlformats.org/drawingml/2006/table">
            <a:tbl>
              <a:tblPr>
                <a:tableStyleId>{F5AB1C69-6EDB-4FF4-983F-18BD219EF322}</a:tableStyleId>
              </a:tblPr>
              <a:tblGrid>
                <a:gridCol w="7048500">
                  <a:extLst>
                    <a:ext uri="{9D8B030D-6E8A-4147-A177-3AD203B41FA5}">
                      <a16:colId xmlns:a16="http://schemas.microsoft.com/office/drawing/2014/main" val="3545120593"/>
                    </a:ext>
                  </a:extLst>
                </a:gridCol>
              </a:tblGrid>
              <a:tr h="2008679">
                <a:tc>
                  <a:txBody>
                    <a:bodyPr/>
                    <a:lstStyle/>
                    <a:p>
                      <a:pPr algn="r">
                        <a:spcAft>
                          <a:spcPts val="0"/>
                        </a:spcAft>
                      </a:pPr>
                      <a:endParaRPr lang="en-GB" sz="2400" b="1" dirty="0">
                        <a:effectLst/>
                        <a:latin typeface="Arial" panose="020B0604020202020204" pitchFamily="34" charset="0"/>
                        <a:cs typeface="Arial" panose="020B0604020202020204" pitchFamily="34" charset="0"/>
                      </a:endParaRPr>
                    </a:p>
                  </a:txBody>
                  <a:tcPr marL="114300" marR="114300" marT="0" marB="0">
                    <a:solidFill>
                      <a:srgbClr val="BCE7E0"/>
                    </a:solidFill>
                  </a:tcPr>
                </a:tc>
                <a:extLst>
                  <a:ext uri="{0D108BD9-81ED-4DB2-BD59-A6C34878D82A}">
                    <a16:rowId xmlns:a16="http://schemas.microsoft.com/office/drawing/2014/main" val="1703944419"/>
                  </a:ext>
                </a:extLst>
              </a:tr>
            </a:tbl>
          </a:graphicData>
        </a:graphic>
      </p:graphicFrame>
      <p:pic>
        <p:nvPicPr>
          <p:cNvPr id="3" name="Picture 2" descr="A close-up of a logo&#10;&#10;Description automatically generated">
            <a:extLst>
              <a:ext uri="{FF2B5EF4-FFF2-40B4-BE49-F238E27FC236}">
                <a16:creationId xmlns:a16="http://schemas.microsoft.com/office/drawing/2014/main" id="{7CCD49E7-1360-DD3E-D7AB-6EAC22D913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006" y="5341446"/>
            <a:ext cx="3317894" cy="1318863"/>
          </a:xfrm>
          <a:prstGeom prst="rect">
            <a:avLst/>
          </a:prstGeom>
        </p:spPr>
      </p:pic>
      <p:pic>
        <p:nvPicPr>
          <p:cNvPr id="7" name="Picture 6">
            <a:extLst>
              <a:ext uri="{FF2B5EF4-FFF2-40B4-BE49-F238E27FC236}">
                <a16:creationId xmlns:a16="http://schemas.microsoft.com/office/drawing/2014/main" id="{15B47221-3D69-AC79-D6ED-57D81F1591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9159" y="5717334"/>
            <a:ext cx="1742983" cy="573583"/>
          </a:xfrm>
          <a:prstGeom prst="rect">
            <a:avLst/>
          </a:prstGeom>
        </p:spPr>
      </p:pic>
      <p:pic>
        <p:nvPicPr>
          <p:cNvPr id="15" name="Picture 14" descr="A logo with text and dots&#10;&#10;Description automatically generated with medium confidence">
            <a:extLst>
              <a:ext uri="{FF2B5EF4-FFF2-40B4-BE49-F238E27FC236}">
                <a16:creationId xmlns:a16="http://schemas.microsoft.com/office/drawing/2014/main" id="{BFB24EFF-84EC-CE7A-719D-33FB094EB3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3577" y="5591380"/>
            <a:ext cx="1301566" cy="815770"/>
          </a:xfrm>
          <a:prstGeom prst="rect">
            <a:avLst/>
          </a:prstGeom>
        </p:spPr>
      </p:pic>
      <p:sp>
        <p:nvSpPr>
          <p:cNvPr id="4" name="TextBox 3">
            <a:extLst>
              <a:ext uri="{FF2B5EF4-FFF2-40B4-BE49-F238E27FC236}">
                <a16:creationId xmlns:a16="http://schemas.microsoft.com/office/drawing/2014/main" id="{F13C2657-344C-AF55-FBFE-2FFA0B7999C0}"/>
              </a:ext>
            </a:extLst>
          </p:cNvPr>
          <p:cNvSpPr txBox="1"/>
          <p:nvPr/>
        </p:nvSpPr>
        <p:spPr>
          <a:xfrm>
            <a:off x="5143500" y="2870037"/>
            <a:ext cx="6942594"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000" dirty="0">
                <a:latin typeface="Arial Black"/>
                <a:ea typeface="Calibri"/>
                <a:cs typeface="Calibri"/>
              </a:rPr>
              <a:t>Digital Inclusion Programme</a:t>
            </a:r>
          </a:p>
          <a:p>
            <a:endParaRPr lang="en-GB" sz="2000" dirty="0">
              <a:latin typeface="Arial Black"/>
              <a:ea typeface="Calibri"/>
              <a:cs typeface="Calibri"/>
            </a:endParaRPr>
          </a:p>
          <a:p>
            <a:r>
              <a:rPr lang="en-GB" sz="2000" dirty="0">
                <a:latin typeface="Arial Black"/>
                <a:ea typeface="Calibri"/>
                <a:cs typeface="Calibri"/>
              </a:rPr>
              <a:t>Dr Tara French </a:t>
            </a:r>
          </a:p>
          <a:p>
            <a:r>
              <a:rPr lang="en-GB" sz="2000" dirty="0">
                <a:latin typeface="Arial Black"/>
                <a:ea typeface="Calibri"/>
                <a:cs typeface="Calibri"/>
              </a:rPr>
              <a:t>Scottish Government </a:t>
            </a:r>
          </a:p>
          <a:p>
            <a:endParaRPr lang="en-GB" sz="2000" dirty="0">
              <a:latin typeface="Arial Black"/>
              <a:ea typeface="Calibri"/>
              <a:cs typeface="Calibri"/>
            </a:endParaRPr>
          </a:p>
          <a:p>
            <a:r>
              <a:rPr lang="en-GB" sz="2000" dirty="0">
                <a:latin typeface="Arial Black"/>
                <a:ea typeface="Calibri"/>
                <a:cs typeface="Calibri"/>
              </a:rPr>
              <a:t>December 2024</a:t>
            </a:r>
          </a:p>
        </p:txBody>
      </p:sp>
      <p:pic>
        <p:nvPicPr>
          <p:cNvPr id="5" name="Picture 4" descr="A blue pen drawing of people standing next to a computer&#10;&#10;Description automatically generated">
            <a:extLst>
              <a:ext uri="{FF2B5EF4-FFF2-40B4-BE49-F238E27FC236}">
                <a16:creationId xmlns:a16="http://schemas.microsoft.com/office/drawing/2014/main" id="{600B2383-B203-61E9-186C-BECADDCD1D3E}"/>
              </a:ext>
            </a:extLst>
          </p:cNvPr>
          <p:cNvPicPr>
            <a:picLocks noChangeAspect="1"/>
          </p:cNvPicPr>
          <p:nvPr/>
        </p:nvPicPr>
        <p:blipFill>
          <a:blip r:embed="rId6"/>
          <a:stretch>
            <a:fillRect/>
          </a:stretch>
        </p:blipFill>
        <p:spPr>
          <a:xfrm>
            <a:off x="0" y="1676400"/>
            <a:ext cx="5172075" cy="5181600"/>
          </a:xfrm>
          <a:prstGeom prst="rect">
            <a:avLst/>
          </a:prstGeom>
        </p:spPr>
      </p:pic>
      <p:sp>
        <p:nvSpPr>
          <p:cNvPr id="10" name="TextBox 9">
            <a:extLst>
              <a:ext uri="{FF2B5EF4-FFF2-40B4-BE49-F238E27FC236}">
                <a16:creationId xmlns:a16="http://schemas.microsoft.com/office/drawing/2014/main" id="{686AA74E-D7BB-77BB-5148-AACA611ECDC4}"/>
              </a:ext>
            </a:extLst>
          </p:cNvPr>
          <p:cNvSpPr txBox="1"/>
          <p:nvPr/>
        </p:nvSpPr>
        <p:spPr>
          <a:xfrm>
            <a:off x="4762" y="6562724"/>
            <a:ext cx="2583656"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dirty="0">
                <a:latin typeface="Arial"/>
                <a:ea typeface="Calibri"/>
                <a:cs typeface="Calibri"/>
              </a:rPr>
              <a:t>Image credit: Tessa Mackenzie</a:t>
            </a:r>
            <a:endParaRPr lang="en-GB" sz="1200" dirty="0">
              <a:latin typeface="Arial"/>
            </a:endParaRPr>
          </a:p>
        </p:txBody>
      </p:sp>
      <p:graphicFrame>
        <p:nvGraphicFramePr>
          <p:cNvPr id="12" name="Table 11">
            <a:extLst>
              <a:ext uri="{FF2B5EF4-FFF2-40B4-BE49-F238E27FC236}">
                <a16:creationId xmlns:a16="http://schemas.microsoft.com/office/drawing/2014/main" id="{AE9286F0-9EEC-6F64-0A6B-82E493A3C386}"/>
              </a:ext>
            </a:extLst>
          </p:cNvPr>
          <p:cNvGraphicFramePr>
            <a:graphicFrameLocks noGrp="1"/>
          </p:cNvGraphicFramePr>
          <p:nvPr/>
        </p:nvGraphicFramePr>
        <p:xfrm>
          <a:off x="0" y="0"/>
          <a:ext cx="12192000" cy="2028114"/>
        </p:xfrm>
        <a:graphic>
          <a:graphicData uri="http://schemas.openxmlformats.org/drawingml/2006/table">
            <a:tbl>
              <a:tblPr>
                <a:tableStyleId>{F5AB1C69-6EDB-4FF4-983F-18BD219EF322}</a:tableStyleId>
              </a:tblPr>
              <a:tblGrid>
                <a:gridCol w="12192000">
                  <a:extLst>
                    <a:ext uri="{9D8B030D-6E8A-4147-A177-3AD203B41FA5}">
                      <a16:colId xmlns:a16="http://schemas.microsoft.com/office/drawing/2014/main" val="3545120593"/>
                    </a:ext>
                  </a:extLst>
                </a:gridCol>
              </a:tblGrid>
              <a:tr h="2028114">
                <a:tc>
                  <a:txBody>
                    <a:bodyPr/>
                    <a:lstStyle/>
                    <a:p>
                      <a:pPr algn="r">
                        <a:spcAft>
                          <a:spcPts val="0"/>
                        </a:spcAft>
                      </a:pPr>
                      <a:endParaRPr lang="en-GB" sz="2400" b="1" dirty="0">
                        <a:effectLst/>
                        <a:latin typeface="Arial" panose="020B0604020202020204" pitchFamily="34" charset="0"/>
                        <a:cs typeface="Arial" panose="020B0604020202020204" pitchFamily="34" charset="0"/>
                      </a:endParaRPr>
                    </a:p>
                  </a:txBody>
                  <a:tcPr marL="114300" marR="114300" marT="0" marB="0">
                    <a:solidFill>
                      <a:schemeClr val="accent5">
                        <a:lumMod val="20000"/>
                        <a:lumOff val="80000"/>
                      </a:schemeClr>
                    </a:solidFill>
                  </a:tcPr>
                </a:tc>
                <a:extLst>
                  <a:ext uri="{0D108BD9-81ED-4DB2-BD59-A6C34878D82A}">
                    <a16:rowId xmlns:a16="http://schemas.microsoft.com/office/drawing/2014/main" val="1703944419"/>
                  </a:ext>
                </a:extLst>
              </a:tr>
            </a:tbl>
          </a:graphicData>
        </a:graphic>
      </p:graphicFrame>
      <p:sp>
        <p:nvSpPr>
          <p:cNvPr id="8" name="TextBox 7">
            <a:extLst>
              <a:ext uri="{FF2B5EF4-FFF2-40B4-BE49-F238E27FC236}">
                <a16:creationId xmlns:a16="http://schemas.microsoft.com/office/drawing/2014/main" id="{04F6C2B1-02F6-11F5-CBD1-60932AC00E60}"/>
              </a:ext>
            </a:extLst>
          </p:cNvPr>
          <p:cNvSpPr txBox="1"/>
          <p:nvPr/>
        </p:nvSpPr>
        <p:spPr>
          <a:xfrm>
            <a:off x="-1" y="635699"/>
            <a:ext cx="11435137" cy="707886"/>
          </a:xfrm>
          <a:prstGeom prst="rect">
            <a:avLst/>
          </a:prstGeom>
          <a:noFill/>
        </p:spPr>
        <p:txBody>
          <a:bodyPr wrap="square" lIns="91440" tIns="45720" rIns="91440" bIns="45720" rtlCol="0" anchor="t">
            <a:spAutoFit/>
          </a:bodyPr>
          <a:lstStyle/>
          <a:p>
            <a:r>
              <a:rPr lang="en-GB" sz="4000" b="1" dirty="0">
                <a:latin typeface="Arial"/>
                <a:ea typeface="Times New Roman" panose="02020603050405020304" pitchFamily="18" charset="0"/>
                <a:cs typeface="Arial"/>
              </a:rPr>
              <a:t>Digital inclusion in health and social care</a:t>
            </a:r>
            <a:endParaRPr lang="en-GB" sz="4000" b="1" dirty="0">
              <a:latin typeface="Arial" panose="020B0604020202020204" pitchFamily="34" charset="0"/>
              <a:ea typeface="Times New Roman" panose="02020603050405020304" pitchFamily="18" charset="0"/>
              <a:cs typeface="Arial"/>
            </a:endParaRPr>
          </a:p>
        </p:txBody>
      </p:sp>
    </p:spTree>
    <p:extLst>
      <p:ext uri="{BB962C8B-B14F-4D97-AF65-F5344CB8AC3E}">
        <p14:creationId xmlns:p14="http://schemas.microsoft.com/office/powerpoint/2010/main" val="9724052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0FC2AA9-AA03-9613-CB28-788D25171618}"/>
              </a:ext>
            </a:extLst>
          </p:cNvPr>
          <p:cNvSpPr txBox="1"/>
          <p:nvPr/>
        </p:nvSpPr>
        <p:spPr>
          <a:xfrm>
            <a:off x="0" y="62617"/>
            <a:ext cx="10553466" cy="707886"/>
          </a:xfrm>
          <a:prstGeom prst="rect">
            <a:avLst/>
          </a:prstGeom>
          <a:noFill/>
        </p:spPr>
        <p:txBody>
          <a:bodyPr wrap="none" rtlCol="0">
            <a:spAutoFit/>
          </a:bodyPr>
          <a:lstStyle/>
          <a:p>
            <a:r>
              <a:rPr lang="en-GB" sz="4000" b="1" dirty="0">
                <a:latin typeface="Arial" panose="020B0604020202020204" pitchFamily="34" charset="0"/>
                <a:cs typeface="Arial" panose="020B0604020202020204" pitchFamily="34" charset="0"/>
              </a:rPr>
              <a:t>Tackling digital exclusion – Audit Scotland</a:t>
            </a:r>
          </a:p>
        </p:txBody>
      </p:sp>
      <p:pic>
        <p:nvPicPr>
          <p:cNvPr id="3" name="Picture 2" descr="A cover of a book&#10;&#10;Description automatically generated">
            <a:extLst>
              <a:ext uri="{FF2B5EF4-FFF2-40B4-BE49-F238E27FC236}">
                <a16:creationId xmlns:a16="http://schemas.microsoft.com/office/drawing/2014/main" id="{02D0093F-A0EA-41B1-41E6-D1635B018C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0374" y="1673657"/>
            <a:ext cx="3194506" cy="4520629"/>
          </a:xfrm>
          <a:prstGeom prst="rect">
            <a:avLst/>
          </a:prstGeom>
        </p:spPr>
      </p:pic>
      <p:sp>
        <p:nvSpPr>
          <p:cNvPr id="4" name="TextBox 3">
            <a:extLst>
              <a:ext uri="{FF2B5EF4-FFF2-40B4-BE49-F238E27FC236}">
                <a16:creationId xmlns:a16="http://schemas.microsoft.com/office/drawing/2014/main" id="{0834E959-EBE8-4A7C-A0F9-AC88C44F595C}"/>
              </a:ext>
            </a:extLst>
          </p:cNvPr>
          <p:cNvSpPr txBox="1"/>
          <p:nvPr/>
        </p:nvSpPr>
        <p:spPr>
          <a:xfrm>
            <a:off x="511507" y="1673657"/>
            <a:ext cx="6793419" cy="1631216"/>
          </a:xfrm>
          <a:prstGeom prst="rect">
            <a:avLst/>
          </a:prstGeom>
          <a:noFill/>
        </p:spPr>
        <p:txBody>
          <a:bodyPr wrap="square" rtlCol="0">
            <a:spAutoFit/>
          </a:bodyPr>
          <a:lstStyle/>
          <a:p>
            <a:r>
              <a:rPr lang="en-GB" sz="2800" b="1" dirty="0">
                <a:latin typeface="Arial" panose="020B0604020202020204" pitchFamily="34" charset="0"/>
                <a:ea typeface="Times New Roman" panose="02020603050405020304" pitchFamily="18" charset="0"/>
              </a:rPr>
              <a:t>Clear leadership and focus needed to tackle digital exclusion</a:t>
            </a:r>
          </a:p>
          <a:p>
            <a:endParaRPr lang="en-GB" sz="2200" b="1" dirty="0">
              <a:effectLst/>
              <a:latin typeface="Arial" panose="020B0604020202020204" pitchFamily="34" charset="0"/>
              <a:ea typeface="Times New Roman" panose="02020603050405020304" pitchFamily="18" charset="0"/>
            </a:endParaRPr>
          </a:p>
          <a:p>
            <a:endParaRPr lang="en-GB" sz="2200" b="1" dirty="0">
              <a:effectLst/>
              <a:latin typeface="Arial" panose="020B0604020202020204" pitchFamily="34" charset="0"/>
              <a:ea typeface="Times New Roman" panose="02020603050405020304" pitchFamily="18" charset="0"/>
            </a:endParaRPr>
          </a:p>
        </p:txBody>
      </p:sp>
      <p:pic>
        <p:nvPicPr>
          <p:cNvPr id="8" name="Picture 7" descr="A comparison of a number of people in scotland&#10;&#10;Description automatically generated">
            <a:extLst>
              <a:ext uri="{FF2B5EF4-FFF2-40B4-BE49-F238E27FC236}">
                <a16:creationId xmlns:a16="http://schemas.microsoft.com/office/drawing/2014/main" id="{83CA9C69-EB23-40D8-A84E-BB15A4A561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120" y="2840060"/>
            <a:ext cx="8050143" cy="3354226"/>
          </a:xfrm>
          <a:prstGeom prst="rect">
            <a:avLst/>
          </a:prstGeom>
        </p:spPr>
      </p:pic>
    </p:spTree>
    <p:extLst>
      <p:ext uri="{BB962C8B-B14F-4D97-AF65-F5344CB8AC3E}">
        <p14:creationId xmlns:p14="http://schemas.microsoft.com/office/powerpoint/2010/main" val="3275292154"/>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986189-D001-376F-DA11-B6E5DBBE2C3C}"/>
              </a:ext>
            </a:extLst>
          </p:cNvPr>
          <p:cNvSpPr txBox="1"/>
          <p:nvPr/>
        </p:nvSpPr>
        <p:spPr>
          <a:xfrm>
            <a:off x="1240971" y="2136338"/>
            <a:ext cx="9710057" cy="2585323"/>
          </a:xfrm>
          <a:prstGeom prst="rect">
            <a:avLst/>
          </a:prstGeom>
          <a:noFill/>
        </p:spPr>
        <p:txBody>
          <a:bodyPr wrap="square" rtlCol="0">
            <a:spAutoFit/>
          </a:bodyPr>
          <a:lstStyle/>
          <a:p>
            <a:r>
              <a:rPr lang="en-GB" sz="3600" b="1" dirty="0">
                <a:effectLst/>
                <a:latin typeface="Arial" panose="020B0604020202020204" pitchFamily="34" charset="0"/>
                <a:ea typeface="Times New Roman" panose="02020603050405020304" pitchFamily="18" charset="0"/>
              </a:rPr>
              <a:t>Digital inclusion is our collective responsibility to ensure that everyone can benefit from being online. </a:t>
            </a:r>
          </a:p>
          <a:p>
            <a:endParaRPr lang="en-GB" sz="3600" b="1" dirty="0">
              <a:effectLst/>
              <a:latin typeface="Arial" panose="020B0604020202020204" pitchFamily="34" charset="0"/>
              <a:ea typeface="Times New Roman" panose="02020603050405020304" pitchFamily="18" charset="0"/>
            </a:endParaRPr>
          </a:p>
          <a:p>
            <a:r>
              <a:rPr lang="en-GB" b="1" i="1" dirty="0">
                <a:effectLst/>
                <a:latin typeface="Arial" panose="020B0604020202020204" pitchFamily="34" charset="0"/>
                <a:ea typeface="Times New Roman" panose="02020603050405020304" pitchFamily="18" charset="0"/>
              </a:rPr>
              <a:t>(Slater and French, 2023)</a:t>
            </a:r>
          </a:p>
        </p:txBody>
      </p:sp>
      <p:sp>
        <p:nvSpPr>
          <p:cNvPr id="6" name="TextBox 5">
            <a:extLst>
              <a:ext uri="{FF2B5EF4-FFF2-40B4-BE49-F238E27FC236}">
                <a16:creationId xmlns:a16="http://schemas.microsoft.com/office/drawing/2014/main" id="{30FC2AA9-AA03-9613-CB28-788D25171618}"/>
              </a:ext>
            </a:extLst>
          </p:cNvPr>
          <p:cNvSpPr txBox="1"/>
          <p:nvPr/>
        </p:nvSpPr>
        <p:spPr>
          <a:xfrm>
            <a:off x="0" y="62617"/>
            <a:ext cx="11955517" cy="707886"/>
          </a:xfrm>
          <a:prstGeom prst="rect">
            <a:avLst/>
          </a:prstGeom>
          <a:noFill/>
        </p:spPr>
        <p:txBody>
          <a:bodyPr wrap="none" rtlCol="0">
            <a:spAutoFit/>
          </a:bodyPr>
          <a:lstStyle/>
          <a:p>
            <a:r>
              <a:rPr lang="en-GB" sz="4000" b="1" dirty="0">
                <a:solidFill>
                  <a:srgbClr val="333D47"/>
                </a:solidFill>
                <a:latin typeface="Arial" panose="020B0604020202020204" pitchFamily="34" charset="0"/>
                <a:cs typeface="Arial" panose="020B0604020202020204" pitchFamily="34" charset="0"/>
              </a:rPr>
              <a:t>Digital inclusion – a social determinant of health</a:t>
            </a:r>
          </a:p>
        </p:txBody>
      </p:sp>
      <p:sp>
        <p:nvSpPr>
          <p:cNvPr id="2" name="Rectangle 1">
            <a:extLst>
              <a:ext uri="{FF2B5EF4-FFF2-40B4-BE49-F238E27FC236}">
                <a16:creationId xmlns:a16="http://schemas.microsoft.com/office/drawing/2014/main" id="{B677B170-4FCD-6FA1-263E-E871D0DE80C4}"/>
              </a:ext>
            </a:extLst>
          </p:cNvPr>
          <p:cNvSpPr/>
          <p:nvPr/>
        </p:nvSpPr>
        <p:spPr>
          <a:xfrm>
            <a:off x="0" y="6441440"/>
            <a:ext cx="12192000" cy="416560"/>
          </a:xfrm>
          <a:prstGeom prst="rect">
            <a:avLst/>
          </a:prstGeom>
          <a:solidFill>
            <a:srgbClr val="333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a:extLst>
              <a:ext uri="{FF2B5EF4-FFF2-40B4-BE49-F238E27FC236}">
                <a16:creationId xmlns:a16="http://schemas.microsoft.com/office/drawing/2014/main" id="{4EE81A15-B505-DAFC-08F0-7E5172517CCE}"/>
              </a:ext>
            </a:extLst>
          </p:cNvPr>
          <p:cNvGrpSpPr/>
          <p:nvPr/>
        </p:nvGrpSpPr>
        <p:grpSpPr>
          <a:xfrm>
            <a:off x="9015162" y="5748398"/>
            <a:ext cx="2906025" cy="660571"/>
            <a:chOff x="9015162" y="5748398"/>
            <a:chExt cx="2906025" cy="660571"/>
          </a:xfrm>
        </p:grpSpPr>
        <p:pic>
          <p:nvPicPr>
            <p:cNvPr id="4" name="Picture 3" descr="A close-up of a logo&#10;&#10;Description automatically generated">
              <a:extLst>
                <a:ext uri="{FF2B5EF4-FFF2-40B4-BE49-F238E27FC236}">
                  <a16:creationId xmlns:a16="http://schemas.microsoft.com/office/drawing/2014/main" id="{C4C84B13-A9E4-E745-815A-4EB3BE0BB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5162" y="5748398"/>
              <a:ext cx="1661814" cy="660571"/>
            </a:xfrm>
            <a:prstGeom prst="rect">
              <a:avLst/>
            </a:prstGeom>
          </p:spPr>
        </p:pic>
        <p:pic>
          <p:nvPicPr>
            <p:cNvPr id="7" name="Picture 6">
              <a:extLst>
                <a:ext uri="{FF2B5EF4-FFF2-40B4-BE49-F238E27FC236}">
                  <a16:creationId xmlns:a16="http://schemas.microsoft.com/office/drawing/2014/main" id="{E7B12174-B2F6-E1E5-733D-A7DE7B8B70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96337" y="5893599"/>
              <a:ext cx="1124850" cy="370167"/>
            </a:xfrm>
            <a:prstGeom prst="rect">
              <a:avLst/>
            </a:prstGeom>
          </p:spPr>
        </p:pic>
      </p:grpSp>
    </p:spTree>
    <p:extLst>
      <p:ext uri="{BB962C8B-B14F-4D97-AF65-F5344CB8AC3E}">
        <p14:creationId xmlns:p14="http://schemas.microsoft.com/office/powerpoint/2010/main" val="2018798771"/>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8138DB-6D91-34B4-7A02-135769C776E8}"/>
              </a:ext>
            </a:extLst>
          </p:cNvPr>
          <p:cNvSpPr>
            <a:spLocks noGrp="1" noRot="1" noMove="1" noResize="1" noEditPoints="1" noAdjustHandles="1" noChangeArrowheads="1" noChangeShapeType="1"/>
          </p:cNvSpPr>
          <p:nvPr/>
        </p:nvSpPr>
        <p:spPr>
          <a:xfrm>
            <a:off x="0" y="6441440"/>
            <a:ext cx="12192000" cy="416560"/>
          </a:xfrm>
          <a:prstGeom prst="rect">
            <a:avLst/>
          </a:prstGeom>
          <a:solidFill>
            <a:srgbClr val="333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17E07953-8E0D-39CC-E967-64103821EBE9}"/>
              </a:ext>
            </a:extLst>
          </p:cNvPr>
          <p:cNvGrpSpPr/>
          <p:nvPr/>
        </p:nvGrpSpPr>
        <p:grpSpPr>
          <a:xfrm>
            <a:off x="9015162" y="5748398"/>
            <a:ext cx="2906025" cy="660571"/>
            <a:chOff x="9015162" y="5748398"/>
            <a:chExt cx="2906025" cy="660571"/>
          </a:xfrm>
        </p:grpSpPr>
        <p:pic>
          <p:nvPicPr>
            <p:cNvPr id="2" name="Picture 1" descr="A close-up of a logo&#10;&#10;Description automatically generated">
              <a:extLst>
                <a:ext uri="{FF2B5EF4-FFF2-40B4-BE49-F238E27FC236}">
                  <a16:creationId xmlns:a16="http://schemas.microsoft.com/office/drawing/2014/main" id="{53EB5187-FD00-84D7-2202-2BEF539AE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162" y="5748398"/>
              <a:ext cx="1661814" cy="660571"/>
            </a:xfrm>
            <a:prstGeom prst="rect">
              <a:avLst/>
            </a:prstGeom>
          </p:spPr>
        </p:pic>
        <p:pic>
          <p:nvPicPr>
            <p:cNvPr id="3" name="Picture 2">
              <a:extLst>
                <a:ext uri="{FF2B5EF4-FFF2-40B4-BE49-F238E27FC236}">
                  <a16:creationId xmlns:a16="http://schemas.microsoft.com/office/drawing/2014/main" id="{A2C5FCA1-7806-DB8E-96FD-A01B1F708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337" y="5893599"/>
              <a:ext cx="1124850" cy="370167"/>
            </a:xfrm>
            <a:prstGeom prst="rect">
              <a:avLst/>
            </a:prstGeom>
          </p:spPr>
        </p:pic>
      </p:grpSp>
      <p:pic>
        <p:nvPicPr>
          <p:cNvPr id="8" name="Picture 7">
            <a:extLst>
              <a:ext uri="{FF2B5EF4-FFF2-40B4-BE49-F238E27FC236}">
                <a16:creationId xmlns:a16="http://schemas.microsoft.com/office/drawing/2014/main" id="{D02BFF4C-0024-3D19-DBD3-F7CF2F68F41E}"/>
              </a:ext>
            </a:extLst>
          </p:cNvPr>
          <p:cNvPicPr>
            <a:picLocks noChangeAspect="1"/>
          </p:cNvPicPr>
          <p:nvPr/>
        </p:nvPicPr>
        <p:blipFill rotWithShape="1">
          <a:blip r:embed="rId4">
            <a:extLst>
              <a:ext uri="{28A0092B-C50C-407E-A947-70E740481C1C}">
                <a14:useLocalDpi xmlns:a14="http://schemas.microsoft.com/office/drawing/2010/main" val="0"/>
              </a:ext>
            </a:extLst>
          </a:blip>
          <a:srcRect b="1123"/>
          <a:stretch/>
        </p:blipFill>
        <p:spPr>
          <a:xfrm>
            <a:off x="1740388" y="955713"/>
            <a:ext cx="8711224" cy="4891050"/>
          </a:xfrm>
          <a:prstGeom prst="rect">
            <a:avLst/>
          </a:prstGeom>
        </p:spPr>
      </p:pic>
      <p:sp>
        <p:nvSpPr>
          <p:cNvPr id="11" name="TextBox 10">
            <a:extLst>
              <a:ext uri="{FF2B5EF4-FFF2-40B4-BE49-F238E27FC236}">
                <a16:creationId xmlns:a16="http://schemas.microsoft.com/office/drawing/2014/main" id="{A4B8756E-A4FC-8E81-D820-AF20A6C1ACCF}"/>
              </a:ext>
            </a:extLst>
          </p:cNvPr>
          <p:cNvSpPr txBox="1"/>
          <p:nvPr/>
        </p:nvSpPr>
        <p:spPr>
          <a:xfrm>
            <a:off x="0" y="62617"/>
            <a:ext cx="6774611" cy="707886"/>
          </a:xfrm>
          <a:prstGeom prst="rect">
            <a:avLst/>
          </a:prstGeom>
          <a:noFill/>
        </p:spPr>
        <p:txBody>
          <a:bodyPr wrap="none" rtlCol="0">
            <a:spAutoFit/>
          </a:bodyPr>
          <a:lstStyle/>
          <a:p>
            <a:r>
              <a:rPr lang="en-GB" sz="4000" b="1" dirty="0">
                <a:solidFill>
                  <a:srgbClr val="333D47"/>
                </a:solidFill>
                <a:latin typeface="Arial" panose="020B0604020202020204" pitchFamily="34" charset="0"/>
                <a:cs typeface="Arial" panose="020B0604020202020204" pitchFamily="34" charset="0"/>
              </a:rPr>
              <a:t>Programme thematic areas</a:t>
            </a:r>
          </a:p>
        </p:txBody>
      </p:sp>
    </p:spTree>
    <p:extLst>
      <p:ext uri="{BB962C8B-B14F-4D97-AF65-F5344CB8AC3E}">
        <p14:creationId xmlns:p14="http://schemas.microsoft.com/office/powerpoint/2010/main" val="3601175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screenshot, font, graphics&#10;&#10;Description automatically generated">
            <a:extLst>
              <a:ext uri="{FF2B5EF4-FFF2-40B4-BE49-F238E27FC236}">
                <a16:creationId xmlns:a16="http://schemas.microsoft.com/office/drawing/2014/main" id="{365840AF-12D7-15AA-A689-8A1E34FEF57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2615466"/>
            <a:ext cx="12192000" cy="4242534"/>
          </a:xfrm>
        </p:spPr>
      </p:pic>
      <p:pic>
        <p:nvPicPr>
          <p:cNvPr id="10" name="Graphic 9" descr="User with solid fill">
            <a:extLst>
              <a:ext uri="{FF2B5EF4-FFF2-40B4-BE49-F238E27FC236}">
                <a16:creationId xmlns:a16="http://schemas.microsoft.com/office/drawing/2014/main" id="{28CCEAC0-7FE5-A41E-81EB-D9A7B56C545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6304" y="595705"/>
            <a:ext cx="2194560" cy="2194560"/>
          </a:xfrm>
          <a:prstGeom prst="rect">
            <a:avLst/>
          </a:prstGeom>
        </p:spPr>
      </p:pic>
      <p:pic>
        <p:nvPicPr>
          <p:cNvPr id="12" name="Graphic 11" descr="Remote work with solid fill">
            <a:extLst>
              <a:ext uri="{FF2B5EF4-FFF2-40B4-BE49-F238E27FC236}">
                <a16:creationId xmlns:a16="http://schemas.microsoft.com/office/drawing/2014/main" id="{904343E2-E824-1B82-50AF-42E863C32F9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52608" y="508306"/>
            <a:ext cx="2194560" cy="2194560"/>
          </a:xfrm>
          <a:prstGeom prst="rect">
            <a:avLst/>
          </a:prstGeom>
        </p:spPr>
      </p:pic>
      <p:pic>
        <p:nvPicPr>
          <p:cNvPr id="14" name="Graphic 13" descr="Online meeting with solid fill">
            <a:extLst>
              <a:ext uri="{FF2B5EF4-FFF2-40B4-BE49-F238E27FC236}">
                <a16:creationId xmlns:a16="http://schemas.microsoft.com/office/drawing/2014/main" id="{7826A2BD-71ED-FBC7-5A2A-3A0B4157D4A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920864" y="595705"/>
            <a:ext cx="2194560" cy="2194560"/>
          </a:xfrm>
          <a:prstGeom prst="rect">
            <a:avLst/>
          </a:prstGeom>
        </p:spPr>
      </p:pic>
      <p:sp>
        <p:nvSpPr>
          <p:cNvPr id="2" name="TextBox 1">
            <a:extLst>
              <a:ext uri="{FF2B5EF4-FFF2-40B4-BE49-F238E27FC236}">
                <a16:creationId xmlns:a16="http://schemas.microsoft.com/office/drawing/2014/main" id="{891B3EE5-AD6C-402F-879F-95E6AEEA60F1}"/>
              </a:ext>
            </a:extLst>
          </p:cNvPr>
          <p:cNvSpPr txBox="1"/>
          <p:nvPr/>
        </p:nvSpPr>
        <p:spPr>
          <a:xfrm>
            <a:off x="0" y="62617"/>
            <a:ext cx="6654386" cy="707886"/>
          </a:xfrm>
          <a:prstGeom prst="rect">
            <a:avLst/>
          </a:prstGeom>
          <a:noFill/>
        </p:spPr>
        <p:txBody>
          <a:bodyPr wrap="none" rtlCol="0">
            <a:spAutoFit/>
          </a:bodyPr>
          <a:lstStyle/>
          <a:p>
            <a:r>
              <a:rPr lang="en-GB" sz="4000" b="1" dirty="0">
                <a:solidFill>
                  <a:srgbClr val="333D47"/>
                </a:solidFill>
                <a:latin typeface="Arial" panose="020B0604020202020204" pitchFamily="34" charset="0"/>
                <a:cs typeface="Arial" panose="020B0604020202020204" pitchFamily="34" charset="0"/>
              </a:rPr>
              <a:t>Pillars for Digital Inclusion</a:t>
            </a:r>
          </a:p>
        </p:txBody>
      </p:sp>
      <p:pic>
        <p:nvPicPr>
          <p:cNvPr id="3" name="Picture 2" descr="A black background with blue text&#10;&#10;Description automatically generated">
            <a:extLst>
              <a:ext uri="{FF2B5EF4-FFF2-40B4-BE49-F238E27FC236}">
                <a16:creationId xmlns:a16="http://schemas.microsoft.com/office/drawing/2014/main" id="{9DF11B66-677C-7841-075D-3F772363BE92}"/>
              </a:ext>
            </a:extLst>
          </p:cNvPr>
          <p:cNvPicPr>
            <a:picLocks noChangeAspect="1"/>
          </p:cNvPicPr>
          <p:nvPr/>
        </p:nvPicPr>
        <p:blipFill>
          <a:blip r:embed="rId10"/>
          <a:stretch>
            <a:fillRect/>
          </a:stretch>
        </p:blipFill>
        <p:spPr>
          <a:xfrm>
            <a:off x="-3594" y="1758881"/>
            <a:ext cx="5016500" cy="851959"/>
          </a:xfrm>
          <a:prstGeom prst="rect">
            <a:avLst/>
          </a:prstGeom>
        </p:spPr>
      </p:pic>
      <p:sp>
        <p:nvSpPr>
          <p:cNvPr id="4" name="Rectangle 3">
            <a:extLst>
              <a:ext uri="{FF2B5EF4-FFF2-40B4-BE49-F238E27FC236}">
                <a16:creationId xmlns:a16="http://schemas.microsoft.com/office/drawing/2014/main" id="{35E6B035-5FE8-9CE7-5F16-35E0C9B01AB7}"/>
              </a:ext>
            </a:extLst>
          </p:cNvPr>
          <p:cNvSpPr/>
          <p:nvPr/>
        </p:nvSpPr>
        <p:spPr>
          <a:xfrm>
            <a:off x="-3594" y="6381420"/>
            <a:ext cx="4879342" cy="47658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Creating knowledge and sharing learning</a:t>
            </a:r>
          </a:p>
        </p:txBody>
      </p:sp>
    </p:spTree>
    <p:extLst>
      <p:ext uri="{BB962C8B-B14F-4D97-AF65-F5344CB8AC3E}">
        <p14:creationId xmlns:p14="http://schemas.microsoft.com/office/powerpoint/2010/main" val="60777071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8138DB-6D91-34B4-7A02-135769C776E8}"/>
              </a:ext>
            </a:extLst>
          </p:cNvPr>
          <p:cNvSpPr>
            <a:spLocks noGrp="1" noRot="1" noMove="1" noResize="1" noEditPoints="1" noAdjustHandles="1" noChangeArrowheads="1" noChangeShapeType="1"/>
          </p:cNvSpPr>
          <p:nvPr/>
        </p:nvSpPr>
        <p:spPr>
          <a:xfrm>
            <a:off x="0" y="6441440"/>
            <a:ext cx="12192000" cy="416560"/>
          </a:xfrm>
          <a:prstGeom prst="rect">
            <a:avLst/>
          </a:prstGeom>
          <a:solidFill>
            <a:srgbClr val="333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17E07953-8E0D-39CC-E967-64103821EBE9}"/>
              </a:ext>
            </a:extLst>
          </p:cNvPr>
          <p:cNvGrpSpPr/>
          <p:nvPr/>
        </p:nvGrpSpPr>
        <p:grpSpPr>
          <a:xfrm>
            <a:off x="9015162" y="5748398"/>
            <a:ext cx="2906025" cy="660571"/>
            <a:chOff x="9015162" y="5748398"/>
            <a:chExt cx="2906025" cy="660571"/>
          </a:xfrm>
        </p:grpSpPr>
        <p:pic>
          <p:nvPicPr>
            <p:cNvPr id="2" name="Picture 1" descr="A close-up of a logo&#10;&#10;Description automatically generated">
              <a:extLst>
                <a:ext uri="{FF2B5EF4-FFF2-40B4-BE49-F238E27FC236}">
                  <a16:creationId xmlns:a16="http://schemas.microsoft.com/office/drawing/2014/main" id="{53EB5187-FD00-84D7-2202-2BEF539AE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162" y="5748398"/>
              <a:ext cx="1661814" cy="660571"/>
            </a:xfrm>
            <a:prstGeom prst="rect">
              <a:avLst/>
            </a:prstGeom>
          </p:spPr>
        </p:pic>
        <p:pic>
          <p:nvPicPr>
            <p:cNvPr id="3" name="Picture 2">
              <a:extLst>
                <a:ext uri="{FF2B5EF4-FFF2-40B4-BE49-F238E27FC236}">
                  <a16:creationId xmlns:a16="http://schemas.microsoft.com/office/drawing/2014/main" id="{A2C5FCA1-7806-DB8E-96FD-A01B1F708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337" y="5893599"/>
              <a:ext cx="1124850" cy="370167"/>
            </a:xfrm>
            <a:prstGeom prst="rect">
              <a:avLst/>
            </a:prstGeom>
          </p:spPr>
        </p:pic>
      </p:grpSp>
      <p:pic>
        <p:nvPicPr>
          <p:cNvPr id="8" name="Picture 7">
            <a:extLst>
              <a:ext uri="{FF2B5EF4-FFF2-40B4-BE49-F238E27FC236}">
                <a16:creationId xmlns:a16="http://schemas.microsoft.com/office/drawing/2014/main" id="{D02BFF4C-0024-3D19-DBD3-F7CF2F68F41E}"/>
              </a:ext>
            </a:extLst>
          </p:cNvPr>
          <p:cNvPicPr>
            <a:picLocks noChangeAspect="1"/>
          </p:cNvPicPr>
          <p:nvPr/>
        </p:nvPicPr>
        <p:blipFill rotWithShape="1">
          <a:blip r:embed="rId4">
            <a:extLst>
              <a:ext uri="{28A0092B-C50C-407E-A947-70E740481C1C}">
                <a14:useLocalDpi xmlns:a14="http://schemas.microsoft.com/office/drawing/2010/main" val="0"/>
              </a:ext>
            </a:extLst>
          </a:blip>
          <a:srcRect b="1123"/>
          <a:stretch/>
        </p:blipFill>
        <p:spPr>
          <a:xfrm>
            <a:off x="1740388" y="955713"/>
            <a:ext cx="8711224" cy="4891050"/>
          </a:xfrm>
          <a:prstGeom prst="rect">
            <a:avLst/>
          </a:prstGeom>
        </p:spPr>
      </p:pic>
      <p:sp>
        <p:nvSpPr>
          <p:cNvPr id="11" name="TextBox 10">
            <a:extLst>
              <a:ext uri="{FF2B5EF4-FFF2-40B4-BE49-F238E27FC236}">
                <a16:creationId xmlns:a16="http://schemas.microsoft.com/office/drawing/2014/main" id="{A4B8756E-A4FC-8E81-D820-AF20A6C1ACCF}"/>
              </a:ext>
            </a:extLst>
          </p:cNvPr>
          <p:cNvSpPr txBox="1"/>
          <p:nvPr/>
        </p:nvSpPr>
        <p:spPr>
          <a:xfrm>
            <a:off x="0" y="62617"/>
            <a:ext cx="6774611" cy="707886"/>
          </a:xfrm>
          <a:prstGeom prst="rect">
            <a:avLst/>
          </a:prstGeom>
          <a:noFill/>
        </p:spPr>
        <p:txBody>
          <a:bodyPr wrap="none" rtlCol="0">
            <a:spAutoFit/>
          </a:bodyPr>
          <a:lstStyle/>
          <a:p>
            <a:r>
              <a:rPr lang="en-GB" sz="4000" b="1" dirty="0">
                <a:solidFill>
                  <a:srgbClr val="333D47"/>
                </a:solidFill>
                <a:latin typeface="Arial" panose="020B0604020202020204" pitchFamily="34" charset="0"/>
                <a:cs typeface="Arial" panose="020B0604020202020204" pitchFamily="34" charset="0"/>
              </a:rPr>
              <a:t>Programme thematic areas</a:t>
            </a:r>
          </a:p>
        </p:txBody>
      </p:sp>
    </p:spTree>
    <p:extLst>
      <p:ext uri="{BB962C8B-B14F-4D97-AF65-F5344CB8AC3E}">
        <p14:creationId xmlns:p14="http://schemas.microsoft.com/office/powerpoint/2010/main" val="1678427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map of the united kingdom&#10;&#10;Description automatically generated">
            <a:extLst>
              <a:ext uri="{FF2B5EF4-FFF2-40B4-BE49-F238E27FC236}">
                <a16:creationId xmlns:a16="http://schemas.microsoft.com/office/drawing/2014/main" id="{62A55373-3947-DC33-0AC9-623AE91C454F}"/>
              </a:ext>
            </a:extLst>
          </p:cNvPr>
          <p:cNvPicPr>
            <a:picLocks noChangeAspect="1"/>
          </p:cNvPicPr>
          <p:nvPr/>
        </p:nvPicPr>
        <p:blipFill rotWithShape="1">
          <a:blip r:embed="rId2">
            <a:extLst>
              <a:ext uri="{28A0092B-C50C-407E-A947-70E740481C1C}">
                <a14:useLocalDpi xmlns:a14="http://schemas.microsoft.com/office/drawing/2010/main" val="0"/>
              </a:ext>
            </a:extLst>
          </a:blip>
          <a:srcRect r="25400" b="6547"/>
          <a:stretch/>
        </p:blipFill>
        <p:spPr>
          <a:xfrm>
            <a:off x="974848" y="661962"/>
            <a:ext cx="4223875" cy="5805310"/>
          </a:xfrm>
          <a:prstGeom prst="rect">
            <a:avLst/>
          </a:prstGeom>
        </p:spPr>
      </p:pic>
      <p:sp>
        <p:nvSpPr>
          <p:cNvPr id="6" name="Rectangle 5">
            <a:extLst>
              <a:ext uri="{FF2B5EF4-FFF2-40B4-BE49-F238E27FC236}">
                <a16:creationId xmlns:a16="http://schemas.microsoft.com/office/drawing/2014/main" id="{FD8138DB-6D91-34B4-7A02-135769C776E8}"/>
              </a:ext>
            </a:extLst>
          </p:cNvPr>
          <p:cNvSpPr>
            <a:spLocks noGrp="1" noRot="1" noMove="1" noResize="1" noEditPoints="1" noAdjustHandles="1" noChangeArrowheads="1" noChangeShapeType="1"/>
          </p:cNvSpPr>
          <p:nvPr/>
        </p:nvSpPr>
        <p:spPr>
          <a:xfrm>
            <a:off x="0" y="6441440"/>
            <a:ext cx="12192000" cy="416560"/>
          </a:xfrm>
          <a:prstGeom prst="rect">
            <a:avLst/>
          </a:prstGeom>
          <a:solidFill>
            <a:srgbClr val="333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4B8756E-A4FC-8E81-D820-AF20A6C1ACCF}"/>
              </a:ext>
            </a:extLst>
          </p:cNvPr>
          <p:cNvSpPr txBox="1"/>
          <p:nvPr/>
        </p:nvSpPr>
        <p:spPr>
          <a:xfrm>
            <a:off x="0" y="62617"/>
            <a:ext cx="8132354" cy="707886"/>
          </a:xfrm>
          <a:prstGeom prst="rect">
            <a:avLst/>
          </a:prstGeom>
          <a:noFill/>
        </p:spPr>
        <p:txBody>
          <a:bodyPr wrap="none" rtlCol="0">
            <a:spAutoFit/>
          </a:bodyPr>
          <a:lstStyle/>
          <a:p>
            <a:r>
              <a:rPr lang="en-GB" sz="4000" b="1" dirty="0">
                <a:solidFill>
                  <a:srgbClr val="333D47"/>
                </a:solidFill>
                <a:latin typeface="Arial" panose="020B0604020202020204" pitchFamily="34" charset="0"/>
                <a:cs typeface="Arial" panose="020B0604020202020204" pitchFamily="34" charset="0"/>
              </a:rPr>
              <a:t>Digital inclusion funded projects</a:t>
            </a:r>
          </a:p>
        </p:txBody>
      </p:sp>
      <p:pic>
        <p:nvPicPr>
          <p:cNvPr id="10" name="Picture 9" descr="A diagram of a different type of device&#10;&#10;Description automatically generated with medium confidence">
            <a:extLst>
              <a:ext uri="{FF2B5EF4-FFF2-40B4-BE49-F238E27FC236}">
                <a16:creationId xmlns:a16="http://schemas.microsoft.com/office/drawing/2014/main" id="{C2F2D1D0-1869-D8CD-5D6F-1391271BFF46}"/>
              </a:ext>
            </a:extLst>
          </p:cNvPr>
          <p:cNvPicPr>
            <a:picLocks noChangeAspect="1"/>
          </p:cNvPicPr>
          <p:nvPr/>
        </p:nvPicPr>
        <p:blipFill rotWithShape="1">
          <a:blip r:embed="rId3">
            <a:extLst>
              <a:ext uri="{28A0092B-C50C-407E-A947-70E740481C1C}">
                <a14:useLocalDpi xmlns:a14="http://schemas.microsoft.com/office/drawing/2010/main" val="0"/>
              </a:ext>
            </a:extLst>
          </a:blip>
          <a:srcRect t="12620" r="37412" b="7158"/>
          <a:stretch/>
        </p:blipFill>
        <p:spPr>
          <a:xfrm>
            <a:off x="5884780" y="717013"/>
            <a:ext cx="5621162" cy="5176586"/>
          </a:xfrm>
          <a:prstGeom prst="rect">
            <a:avLst/>
          </a:prstGeom>
        </p:spPr>
      </p:pic>
      <p:grpSp>
        <p:nvGrpSpPr>
          <p:cNvPr id="4" name="Group 3">
            <a:extLst>
              <a:ext uri="{FF2B5EF4-FFF2-40B4-BE49-F238E27FC236}">
                <a16:creationId xmlns:a16="http://schemas.microsoft.com/office/drawing/2014/main" id="{17E07953-8E0D-39CC-E967-64103821EBE9}"/>
              </a:ext>
            </a:extLst>
          </p:cNvPr>
          <p:cNvGrpSpPr/>
          <p:nvPr/>
        </p:nvGrpSpPr>
        <p:grpSpPr>
          <a:xfrm>
            <a:off x="9015162" y="5748398"/>
            <a:ext cx="2906025" cy="660571"/>
            <a:chOff x="9015162" y="5748398"/>
            <a:chExt cx="2906025" cy="660571"/>
          </a:xfrm>
        </p:grpSpPr>
        <p:pic>
          <p:nvPicPr>
            <p:cNvPr id="2" name="Picture 1" descr="A close-up of a logo&#10;&#10;Description automatically generated">
              <a:extLst>
                <a:ext uri="{FF2B5EF4-FFF2-40B4-BE49-F238E27FC236}">
                  <a16:creationId xmlns:a16="http://schemas.microsoft.com/office/drawing/2014/main" id="{53EB5187-FD00-84D7-2202-2BEF539AE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15162" y="5748398"/>
              <a:ext cx="1661814" cy="660571"/>
            </a:xfrm>
            <a:prstGeom prst="rect">
              <a:avLst/>
            </a:prstGeom>
          </p:spPr>
        </p:pic>
        <p:pic>
          <p:nvPicPr>
            <p:cNvPr id="3" name="Picture 2">
              <a:extLst>
                <a:ext uri="{FF2B5EF4-FFF2-40B4-BE49-F238E27FC236}">
                  <a16:creationId xmlns:a16="http://schemas.microsoft.com/office/drawing/2014/main" id="{A2C5FCA1-7806-DB8E-96FD-A01B1F708E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96337" y="5893599"/>
              <a:ext cx="1124850" cy="370167"/>
            </a:xfrm>
            <a:prstGeom prst="rect">
              <a:avLst/>
            </a:prstGeom>
          </p:spPr>
        </p:pic>
      </p:grpSp>
      <p:sp>
        <p:nvSpPr>
          <p:cNvPr id="5" name="Rectangle 4">
            <a:extLst>
              <a:ext uri="{FF2B5EF4-FFF2-40B4-BE49-F238E27FC236}">
                <a16:creationId xmlns:a16="http://schemas.microsoft.com/office/drawing/2014/main" id="{D933111A-65F1-FF09-2091-3A0AF65FAFC0}"/>
              </a:ext>
            </a:extLst>
          </p:cNvPr>
          <p:cNvSpPr/>
          <p:nvPr/>
        </p:nvSpPr>
        <p:spPr>
          <a:xfrm>
            <a:off x="-3594" y="6381420"/>
            <a:ext cx="3805032" cy="47658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Exploring, testing and designing</a:t>
            </a:r>
          </a:p>
        </p:txBody>
      </p:sp>
    </p:spTree>
    <p:extLst>
      <p:ext uri="{BB962C8B-B14F-4D97-AF65-F5344CB8AC3E}">
        <p14:creationId xmlns:p14="http://schemas.microsoft.com/office/powerpoint/2010/main" val="309649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8138DB-6D91-34B4-7A02-135769C776E8}"/>
              </a:ext>
            </a:extLst>
          </p:cNvPr>
          <p:cNvSpPr>
            <a:spLocks noGrp="1" noRot="1" noMove="1" noResize="1" noEditPoints="1" noAdjustHandles="1" noChangeArrowheads="1" noChangeShapeType="1"/>
          </p:cNvSpPr>
          <p:nvPr/>
        </p:nvSpPr>
        <p:spPr>
          <a:xfrm>
            <a:off x="0" y="6441440"/>
            <a:ext cx="12192000" cy="416560"/>
          </a:xfrm>
          <a:prstGeom prst="rect">
            <a:avLst/>
          </a:prstGeom>
          <a:solidFill>
            <a:srgbClr val="333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17E07953-8E0D-39CC-E967-64103821EBE9}"/>
              </a:ext>
            </a:extLst>
          </p:cNvPr>
          <p:cNvGrpSpPr/>
          <p:nvPr/>
        </p:nvGrpSpPr>
        <p:grpSpPr>
          <a:xfrm>
            <a:off x="9015162" y="5748398"/>
            <a:ext cx="2906025" cy="660571"/>
            <a:chOff x="9015162" y="5748398"/>
            <a:chExt cx="2906025" cy="660571"/>
          </a:xfrm>
        </p:grpSpPr>
        <p:pic>
          <p:nvPicPr>
            <p:cNvPr id="2" name="Picture 1" descr="A close-up of a logo&#10;&#10;Description automatically generated">
              <a:extLst>
                <a:ext uri="{FF2B5EF4-FFF2-40B4-BE49-F238E27FC236}">
                  <a16:creationId xmlns:a16="http://schemas.microsoft.com/office/drawing/2014/main" id="{53EB5187-FD00-84D7-2202-2BEF539AE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162" y="5748398"/>
              <a:ext cx="1661814" cy="660571"/>
            </a:xfrm>
            <a:prstGeom prst="rect">
              <a:avLst/>
            </a:prstGeom>
          </p:spPr>
        </p:pic>
        <p:pic>
          <p:nvPicPr>
            <p:cNvPr id="3" name="Picture 2">
              <a:extLst>
                <a:ext uri="{FF2B5EF4-FFF2-40B4-BE49-F238E27FC236}">
                  <a16:creationId xmlns:a16="http://schemas.microsoft.com/office/drawing/2014/main" id="{A2C5FCA1-7806-DB8E-96FD-A01B1F708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337" y="5893599"/>
              <a:ext cx="1124850" cy="370167"/>
            </a:xfrm>
            <a:prstGeom prst="rect">
              <a:avLst/>
            </a:prstGeom>
          </p:spPr>
        </p:pic>
      </p:grpSp>
      <p:pic>
        <p:nvPicPr>
          <p:cNvPr id="8" name="Picture 7">
            <a:extLst>
              <a:ext uri="{FF2B5EF4-FFF2-40B4-BE49-F238E27FC236}">
                <a16:creationId xmlns:a16="http://schemas.microsoft.com/office/drawing/2014/main" id="{D02BFF4C-0024-3D19-DBD3-F7CF2F68F41E}"/>
              </a:ext>
            </a:extLst>
          </p:cNvPr>
          <p:cNvPicPr>
            <a:picLocks noChangeAspect="1"/>
          </p:cNvPicPr>
          <p:nvPr/>
        </p:nvPicPr>
        <p:blipFill rotWithShape="1">
          <a:blip r:embed="rId4">
            <a:extLst>
              <a:ext uri="{28A0092B-C50C-407E-A947-70E740481C1C}">
                <a14:useLocalDpi xmlns:a14="http://schemas.microsoft.com/office/drawing/2010/main" val="0"/>
              </a:ext>
            </a:extLst>
          </a:blip>
          <a:srcRect b="1123"/>
          <a:stretch/>
        </p:blipFill>
        <p:spPr>
          <a:xfrm>
            <a:off x="1740388" y="955713"/>
            <a:ext cx="8711224" cy="4891050"/>
          </a:xfrm>
          <a:prstGeom prst="rect">
            <a:avLst/>
          </a:prstGeom>
        </p:spPr>
      </p:pic>
      <p:sp>
        <p:nvSpPr>
          <p:cNvPr id="11" name="TextBox 10">
            <a:extLst>
              <a:ext uri="{FF2B5EF4-FFF2-40B4-BE49-F238E27FC236}">
                <a16:creationId xmlns:a16="http://schemas.microsoft.com/office/drawing/2014/main" id="{A4B8756E-A4FC-8E81-D820-AF20A6C1ACCF}"/>
              </a:ext>
            </a:extLst>
          </p:cNvPr>
          <p:cNvSpPr txBox="1"/>
          <p:nvPr/>
        </p:nvSpPr>
        <p:spPr>
          <a:xfrm>
            <a:off x="0" y="62617"/>
            <a:ext cx="6774611" cy="707886"/>
          </a:xfrm>
          <a:prstGeom prst="rect">
            <a:avLst/>
          </a:prstGeom>
          <a:noFill/>
        </p:spPr>
        <p:txBody>
          <a:bodyPr wrap="none" rtlCol="0">
            <a:spAutoFit/>
          </a:bodyPr>
          <a:lstStyle/>
          <a:p>
            <a:r>
              <a:rPr lang="en-GB" sz="4000" b="1" dirty="0">
                <a:solidFill>
                  <a:srgbClr val="333D47"/>
                </a:solidFill>
                <a:latin typeface="Arial" panose="020B0604020202020204" pitchFamily="34" charset="0"/>
                <a:cs typeface="Arial" panose="020B0604020202020204" pitchFamily="34" charset="0"/>
              </a:rPr>
              <a:t>Programme thematic areas</a:t>
            </a:r>
          </a:p>
        </p:txBody>
      </p:sp>
    </p:spTree>
    <p:extLst>
      <p:ext uri="{BB962C8B-B14F-4D97-AF65-F5344CB8AC3E}">
        <p14:creationId xmlns:p14="http://schemas.microsoft.com/office/powerpoint/2010/main" val="26983617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8138DB-6D91-34B4-7A02-135769C776E8}"/>
              </a:ext>
            </a:extLst>
          </p:cNvPr>
          <p:cNvSpPr>
            <a:spLocks noGrp="1" noRot="1" noMove="1" noResize="1" noEditPoints="1" noAdjustHandles="1" noChangeArrowheads="1" noChangeShapeType="1"/>
          </p:cNvSpPr>
          <p:nvPr/>
        </p:nvSpPr>
        <p:spPr>
          <a:xfrm>
            <a:off x="0" y="6441440"/>
            <a:ext cx="12192000" cy="416560"/>
          </a:xfrm>
          <a:prstGeom prst="rect">
            <a:avLst/>
          </a:prstGeom>
          <a:solidFill>
            <a:srgbClr val="333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4B8756E-A4FC-8E81-D820-AF20A6C1ACCF}"/>
              </a:ext>
            </a:extLst>
          </p:cNvPr>
          <p:cNvSpPr txBox="1"/>
          <p:nvPr/>
        </p:nvSpPr>
        <p:spPr>
          <a:xfrm>
            <a:off x="0" y="62617"/>
            <a:ext cx="6708888" cy="707886"/>
          </a:xfrm>
          <a:prstGeom prst="rect">
            <a:avLst/>
          </a:prstGeom>
          <a:noFill/>
        </p:spPr>
        <p:txBody>
          <a:bodyPr wrap="none" rtlCol="0">
            <a:spAutoFit/>
          </a:bodyPr>
          <a:lstStyle/>
          <a:p>
            <a:r>
              <a:rPr lang="en-GB" sz="4000" b="1" dirty="0">
                <a:solidFill>
                  <a:srgbClr val="333D47"/>
                </a:solidFill>
                <a:latin typeface="Arial" panose="020B0604020202020204" pitchFamily="34" charset="0"/>
                <a:cs typeface="Arial" panose="020B0604020202020204" pitchFamily="34" charset="0"/>
              </a:rPr>
              <a:t>Practicing digital inclusion</a:t>
            </a:r>
          </a:p>
        </p:txBody>
      </p:sp>
      <p:graphicFrame>
        <p:nvGraphicFramePr>
          <p:cNvPr id="4" name="Table 3">
            <a:extLst>
              <a:ext uri="{FF2B5EF4-FFF2-40B4-BE49-F238E27FC236}">
                <a16:creationId xmlns:a16="http://schemas.microsoft.com/office/drawing/2014/main" id="{C03FCEBF-CED3-044F-2999-9A9E13D4D9A6}"/>
              </a:ext>
            </a:extLst>
          </p:cNvPr>
          <p:cNvGraphicFramePr>
            <a:graphicFrameLocks noGrp="1"/>
          </p:cNvGraphicFramePr>
          <p:nvPr/>
        </p:nvGraphicFramePr>
        <p:xfrm>
          <a:off x="742653" y="1292404"/>
          <a:ext cx="10703196" cy="950222"/>
        </p:xfrm>
        <a:graphic>
          <a:graphicData uri="http://schemas.openxmlformats.org/drawingml/2006/table">
            <a:tbl>
              <a:tblPr firstRow="1" bandRow="1">
                <a:tableStyleId>{5C22544A-7EE6-4342-B048-85BDC9FD1C3A}</a:tableStyleId>
              </a:tblPr>
              <a:tblGrid>
                <a:gridCol w="10703196">
                  <a:extLst>
                    <a:ext uri="{9D8B030D-6E8A-4147-A177-3AD203B41FA5}">
                      <a16:colId xmlns:a16="http://schemas.microsoft.com/office/drawing/2014/main" val="4189005069"/>
                    </a:ext>
                  </a:extLst>
                </a:gridCol>
              </a:tblGrid>
              <a:tr h="950222">
                <a:tc>
                  <a:txBody>
                    <a:bodyPr/>
                    <a:lstStyle/>
                    <a:p>
                      <a:pPr lvl="0" algn="ctr">
                        <a:buNone/>
                      </a:pPr>
                      <a:r>
                        <a:rPr lang="en-GB" sz="2400" b="0" i="0" u="none" strike="noStrike" noProof="0">
                          <a:solidFill>
                            <a:srgbClr val="000000"/>
                          </a:solidFill>
                          <a:latin typeface="Arial"/>
                        </a:rPr>
                        <a:t>To equip care/service providers with the tools and resources required to effectively embed digital inclusion in core service delivery. </a:t>
                      </a:r>
                    </a:p>
                  </a:txBody>
                  <a:tcPr>
                    <a:solidFill>
                      <a:schemeClr val="accent5">
                        <a:lumMod val="20000"/>
                        <a:lumOff val="80000"/>
                      </a:schemeClr>
                    </a:solidFill>
                  </a:tcPr>
                </a:tc>
                <a:extLst>
                  <a:ext uri="{0D108BD9-81ED-4DB2-BD59-A6C34878D82A}">
                    <a16:rowId xmlns:a16="http://schemas.microsoft.com/office/drawing/2014/main" val="356422628"/>
                  </a:ext>
                </a:extLst>
              </a:tr>
            </a:tbl>
          </a:graphicData>
        </a:graphic>
      </p:graphicFrame>
      <p:pic>
        <p:nvPicPr>
          <p:cNvPr id="2" name="Picture 1" descr="A drawing of a person pointing at a tablet">
            <a:extLst>
              <a:ext uri="{FF2B5EF4-FFF2-40B4-BE49-F238E27FC236}">
                <a16:creationId xmlns:a16="http://schemas.microsoft.com/office/drawing/2014/main" id="{15F04DA8-4A69-83D1-433E-D0ECC5EADF34}"/>
              </a:ext>
            </a:extLst>
          </p:cNvPr>
          <p:cNvPicPr>
            <a:picLocks noChangeAspect="1"/>
          </p:cNvPicPr>
          <p:nvPr/>
        </p:nvPicPr>
        <p:blipFill rotWithShape="1">
          <a:blip r:embed="rId3"/>
          <a:srcRect l="9692" t="14097" r="7048" b="15859"/>
          <a:stretch/>
        </p:blipFill>
        <p:spPr>
          <a:xfrm>
            <a:off x="1352550" y="2533650"/>
            <a:ext cx="3600455" cy="3028953"/>
          </a:xfrm>
          <a:prstGeom prst="rect">
            <a:avLst/>
          </a:prstGeom>
        </p:spPr>
      </p:pic>
      <p:sp>
        <p:nvSpPr>
          <p:cNvPr id="5" name="TextBox 4">
            <a:extLst>
              <a:ext uri="{FF2B5EF4-FFF2-40B4-BE49-F238E27FC236}">
                <a16:creationId xmlns:a16="http://schemas.microsoft.com/office/drawing/2014/main" id="{CC53C58E-F29F-601B-2AE4-E01DC5BB6758}"/>
              </a:ext>
            </a:extLst>
          </p:cNvPr>
          <p:cNvSpPr txBox="1"/>
          <p:nvPr/>
        </p:nvSpPr>
        <p:spPr>
          <a:xfrm>
            <a:off x="1350168" y="5560218"/>
            <a:ext cx="311943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Arial"/>
                <a:ea typeface="Calibri"/>
                <a:cs typeface="Arial"/>
              </a:rPr>
              <a:t>Image credit: Tessa Mackenzie</a:t>
            </a:r>
            <a:endParaRPr lang="en-GB" sz="1000" dirty="0">
              <a:latin typeface="Arial"/>
              <a:cs typeface="Arial"/>
            </a:endParaRPr>
          </a:p>
        </p:txBody>
      </p:sp>
      <p:grpSp>
        <p:nvGrpSpPr>
          <p:cNvPr id="15" name="Group 14">
            <a:extLst>
              <a:ext uri="{FF2B5EF4-FFF2-40B4-BE49-F238E27FC236}">
                <a16:creationId xmlns:a16="http://schemas.microsoft.com/office/drawing/2014/main" id="{AAAFE5E3-3BEB-AE7A-B349-4D3DF5E1856D}"/>
              </a:ext>
            </a:extLst>
          </p:cNvPr>
          <p:cNvGrpSpPr/>
          <p:nvPr/>
        </p:nvGrpSpPr>
        <p:grpSpPr>
          <a:xfrm>
            <a:off x="9234981" y="5716237"/>
            <a:ext cx="2786664" cy="660571"/>
            <a:chOff x="9234981" y="5716237"/>
            <a:chExt cx="2786664" cy="660571"/>
          </a:xfrm>
        </p:grpSpPr>
        <p:pic>
          <p:nvPicPr>
            <p:cNvPr id="13" name="Picture 12">
              <a:extLst>
                <a:ext uri="{FF2B5EF4-FFF2-40B4-BE49-F238E27FC236}">
                  <a16:creationId xmlns:a16="http://schemas.microsoft.com/office/drawing/2014/main" id="{9831FA2E-FE2D-757F-85E2-A5AE5000D4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96795" y="5861440"/>
              <a:ext cx="1124850" cy="370167"/>
            </a:xfrm>
            <a:prstGeom prst="rect">
              <a:avLst/>
            </a:prstGeom>
          </p:spPr>
        </p:pic>
        <p:pic>
          <p:nvPicPr>
            <p:cNvPr id="14" name="Picture 13" descr="A close-up of a logo&#10;&#10;Description automatically generated">
              <a:extLst>
                <a:ext uri="{FF2B5EF4-FFF2-40B4-BE49-F238E27FC236}">
                  <a16:creationId xmlns:a16="http://schemas.microsoft.com/office/drawing/2014/main" id="{C31CCAA1-E595-FBF2-71AD-367A7862D9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4981" y="5716237"/>
              <a:ext cx="1661814" cy="660571"/>
            </a:xfrm>
            <a:prstGeom prst="rect">
              <a:avLst/>
            </a:prstGeom>
          </p:spPr>
        </p:pic>
      </p:grpSp>
      <p:sp>
        <p:nvSpPr>
          <p:cNvPr id="16" name="TextBox 15">
            <a:extLst>
              <a:ext uri="{FF2B5EF4-FFF2-40B4-BE49-F238E27FC236}">
                <a16:creationId xmlns:a16="http://schemas.microsoft.com/office/drawing/2014/main" id="{BD17A2D5-0F4E-6A4C-BF9E-1672A9C60D2B}"/>
              </a:ext>
            </a:extLst>
          </p:cNvPr>
          <p:cNvSpPr txBox="1"/>
          <p:nvPr/>
        </p:nvSpPr>
        <p:spPr>
          <a:xfrm>
            <a:off x="5942631" y="2568647"/>
            <a:ext cx="4805362"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b="1" dirty="0">
                <a:latin typeface="Arial"/>
                <a:ea typeface="Calibri"/>
                <a:cs typeface="Arial"/>
              </a:rPr>
              <a:t>A digital inclusion practice guide for frontline staff</a:t>
            </a:r>
          </a:p>
          <a:p>
            <a:endParaRPr lang="en-GB" sz="2200" b="1" dirty="0">
              <a:latin typeface="Arial"/>
              <a:cs typeface="Arial"/>
            </a:endParaRPr>
          </a:p>
          <a:p>
            <a:r>
              <a:rPr lang="en-GB" sz="2200" b="1" dirty="0">
                <a:latin typeface="Arial"/>
                <a:cs typeface="Arial"/>
              </a:rPr>
              <a:t>Digital Champions training for health and care</a:t>
            </a:r>
          </a:p>
          <a:p>
            <a:endParaRPr lang="en-GB" sz="2200" b="1" dirty="0">
              <a:latin typeface="Arial"/>
              <a:cs typeface="Arial"/>
            </a:endParaRPr>
          </a:p>
          <a:p>
            <a:r>
              <a:rPr lang="en-GB" sz="2200" b="1" dirty="0">
                <a:latin typeface="Arial"/>
                <a:cs typeface="Arial"/>
              </a:rPr>
              <a:t>Contributing materials to the NES digital health and care learner pathways</a:t>
            </a:r>
          </a:p>
        </p:txBody>
      </p:sp>
      <p:pic>
        <p:nvPicPr>
          <p:cNvPr id="3" name="Picture 2" descr="A purple letters on a black background&#10;&#10;Description automatically generated">
            <a:extLst>
              <a:ext uri="{FF2B5EF4-FFF2-40B4-BE49-F238E27FC236}">
                <a16:creationId xmlns:a16="http://schemas.microsoft.com/office/drawing/2014/main" id="{94DED6DE-1F53-8C49-0089-6067F730FEF3}"/>
              </a:ext>
            </a:extLst>
          </p:cNvPr>
          <p:cNvPicPr>
            <a:picLocks noChangeAspect="1"/>
          </p:cNvPicPr>
          <p:nvPr/>
        </p:nvPicPr>
        <p:blipFill>
          <a:blip r:embed="rId6"/>
          <a:stretch>
            <a:fillRect/>
          </a:stretch>
        </p:blipFill>
        <p:spPr>
          <a:xfrm>
            <a:off x="10284948" y="3631585"/>
            <a:ext cx="1223693" cy="840896"/>
          </a:xfrm>
          <a:prstGeom prst="rect">
            <a:avLst/>
          </a:prstGeom>
        </p:spPr>
      </p:pic>
      <p:sp>
        <p:nvSpPr>
          <p:cNvPr id="7" name="Rectangle 6">
            <a:extLst>
              <a:ext uri="{FF2B5EF4-FFF2-40B4-BE49-F238E27FC236}">
                <a16:creationId xmlns:a16="http://schemas.microsoft.com/office/drawing/2014/main" id="{574FBEA5-7F39-DE33-EF7F-1063EE6984E3}"/>
              </a:ext>
            </a:extLst>
          </p:cNvPr>
          <p:cNvSpPr/>
          <p:nvPr/>
        </p:nvSpPr>
        <p:spPr>
          <a:xfrm>
            <a:off x="-3594" y="6381420"/>
            <a:ext cx="2325554" cy="47658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Building capability</a:t>
            </a:r>
          </a:p>
        </p:txBody>
      </p:sp>
    </p:spTree>
    <p:extLst>
      <p:ext uri="{BB962C8B-B14F-4D97-AF65-F5344CB8AC3E}">
        <p14:creationId xmlns:p14="http://schemas.microsoft.com/office/powerpoint/2010/main" val="1640697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B5F346-6830-299C-098F-94F5A7766BAA}"/>
              </a:ext>
            </a:extLst>
          </p:cNvPr>
          <p:cNvPicPr>
            <a:picLocks noChangeAspect="1"/>
          </p:cNvPicPr>
          <p:nvPr/>
        </p:nvPicPr>
        <p:blipFill>
          <a:blip r:embed="rId3"/>
          <a:stretch>
            <a:fillRect/>
          </a:stretch>
        </p:blipFill>
        <p:spPr>
          <a:xfrm>
            <a:off x="5758985" y="1274027"/>
            <a:ext cx="5858931" cy="5351347"/>
          </a:xfrm>
          <a:prstGeom prst="rect">
            <a:avLst/>
          </a:prstGeom>
        </p:spPr>
      </p:pic>
      <p:sp>
        <p:nvSpPr>
          <p:cNvPr id="2" name="Title 1">
            <a:extLst>
              <a:ext uri="{FF2B5EF4-FFF2-40B4-BE49-F238E27FC236}">
                <a16:creationId xmlns:a16="http://schemas.microsoft.com/office/drawing/2014/main" id="{2E4A6023-1CFF-E24D-2916-CC1A984F8D22}"/>
              </a:ext>
            </a:extLst>
          </p:cNvPr>
          <p:cNvSpPr>
            <a:spLocks noGrp="1"/>
          </p:cNvSpPr>
          <p:nvPr>
            <p:ph type="title"/>
          </p:nvPr>
        </p:nvSpPr>
        <p:spPr/>
        <p:txBody>
          <a:bodyPr/>
          <a:lstStyle/>
          <a:p>
            <a:r>
              <a:rPr lang="en-GB" dirty="0"/>
              <a:t>Digital Health and Care Strategy vision</a:t>
            </a:r>
          </a:p>
        </p:txBody>
      </p:sp>
      <p:pic>
        <p:nvPicPr>
          <p:cNvPr id="6" name="Content Placeholder 5">
            <a:extLst>
              <a:ext uri="{FF2B5EF4-FFF2-40B4-BE49-F238E27FC236}">
                <a16:creationId xmlns:a16="http://schemas.microsoft.com/office/drawing/2014/main" id="{17D4BFC5-BD2F-BE8D-779B-2B7D6532E1BD}"/>
              </a:ext>
            </a:extLst>
          </p:cNvPr>
          <p:cNvPicPr>
            <a:picLocks noGrp="1" noChangeAspect="1"/>
          </p:cNvPicPr>
          <p:nvPr>
            <p:ph sz="quarter" idx="12"/>
          </p:nvPr>
        </p:nvPicPr>
        <p:blipFill>
          <a:blip r:embed="rId4"/>
          <a:stretch>
            <a:fillRect/>
          </a:stretch>
        </p:blipFill>
        <p:spPr>
          <a:xfrm>
            <a:off x="780173" y="1861001"/>
            <a:ext cx="4028017" cy="3919683"/>
          </a:xfrm>
        </p:spPr>
      </p:pic>
    </p:spTree>
    <p:extLst>
      <p:ext uri="{BB962C8B-B14F-4D97-AF65-F5344CB8AC3E}">
        <p14:creationId xmlns:p14="http://schemas.microsoft.com/office/powerpoint/2010/main" val="2335116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8138DB-6D91-34B4-7A02-135769C776E8}"/>
              </a:ext>
            </a:extLst>
          </p:cNvPr>
          <p:cNvSpPr>
            <a:spLocks noGrp="1" noRot="1" noMove="1" noResize="1" noEditPoints="1" noAdjustHandles="1" noChangeArrowheads="1" noChangeShapeType="1"/>
          </p:cNvSpPr>
          <p:nvPr/>
        </p:nvSpPr>
        <p:spPr>
          <a:xfrm>
            <a:off x="0" y="6441440"/>
            <a:ext cx="12192000" cy="416560"/>
          </a:xfrm>
          <a:prstGeom prst="rect">
            <a:avLst/>
          </a:prstGeom>
          <a:solidFill>
            <a:srgbClr val="333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17E07953-8E0D-39CC-E967-64103821EBE9}"/>
              </a:ext>
            </a:extLst>
          </p:cNvPr>
          <p:cNvGrpSpPr/>
          <p:nvPr/>
        </p:nvGrpSpPr>
        <p:grpSpPr>
          <a:xfrm>
            <a:off x="9015162" y="5748398"/>
            <a:ext cx="2906025" cy="660571"/>
            <a:chOff x="9015162" y="5748398"/>
            <a:chExt cx="2906025" cy="660571"/>
          </a:xfrm>
        </p:grpSpPr>
        <p:pic>
          <p:nvPicPr>
            <p:cNvPr id="2" name="Picture 1" descr="A close-up of a logo&#10;&#10;Description automatically generated">
              <a:extLst>
                <a:ext uri="{FF2B5EF4-FFF2-40B4-BE49-F238E27FC236}">
                  <a16:creationId xmlns:a16="http://schemas.microsoft.com/office/drawing/2014/main" id="{53EB5187-FD00-84D7-2202-2BEF539AE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162" y="5748398"/>
              <a:ext cx="1661814" cy="660571"/>
            </a:xfrm>
            <a:prstGeom prst="rect">
              <a:avLst/>
            </a:prstGeom>
          </p:spPr>
        </p:pic>
        <p:pic>
          <p:nvPicPr>
            <p:cNvPr id="3" name="Picture 2">
              <a:extLst>
                <a:ext uri="{FF2B5EF4-FFF2-40B4-BE49-F238E27FC236}">
                  <a16:creationId xmlns:a16="http://schemas.microsoft.com/office/drawing/2014/main" id="{A2C5FCA1-7806-DB8E-96FD-A01B1F708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337" y="5893599"/>
              <a:ext cx="1124850" cy="370167"/>
            </a:xfrm>
            <a:prstGeom prst="rect">
              <a:avLst/>
            </a:prstGeom>
          </p:spPr>
        </p:pic>
      </p:grpSp>
      <p:pic>
        <p:nvPicPr>
          <p:cNvPr id="8" name="Picture 7">
            <a:extLst>
              <a:ext uri="{FF2B5EF4-FFF2-40B4-BE49-F238E27FC236}">
                <a16:creationId xmlns:a16="http://schemas.microsoft.com/office/drawing/2014/main" id="{D02BFF4C-0024-3D19-DBD3-F7CF2F68F41E}"/>
              </a:ext>
            </a:extLst>
          </p:cNvPr>
          <p:cNvPicPr>
            <a:picLocks noChangeAspect="1"/>
          </p:cNvPicPr>
          <p:nvPr/>
        </p:nvPicPr>
        <p:blipFill rotWithShape="1">
          <a:blip r:embed="rId4">
            <a:extLst>
              <a:ext uri="{28A0092B-C50C-407E-A947-70E740481C1C}">
                <a14:useLocalDpi xmlns:a14="http://schemas.microsoft.com/office/drawing/2010/main" val="0"/>
              </a:ext>
            </a:extLst>
          </a:blip>
          <a:srcRect b="1123"/>
          <a:stretch/>
        </p:blipFill>
        <p:spPr>
          <a:xfrm>
            <a:off x="1740388" y="955713"/>
            <a:ext cx="8711224" cy="4891050"/>
          </a:xfrm>
          <a:prstGeom prst="rect">
            <a:avLst/>
          </a:prstGeom>
        </p:spPr>
      </p:pic>
      <p:sp>
        <p:nvSpPr>
          <p:cNvPr id="11" name="TextBox 10">
            <a:extLst>
              <a:ext uri="{FF2B5EF4-FFF2-40B4-BE49-F238E27FC236}">
                <a16:creationId xmlns:a16="http://schemas.microsoft.com/office/drawing/2014/main" id="{A4B8756E-A4FC-8E81-D820-AF20A6C1ACCF}"/>
              </a:ext>
            </a:extLst>
          </p:cNvPr>
          <p:cNvSpPr txBox="1"/>
          <p:nvPr/>
        </p:nvSpPr>
        <p:spPr>
          <a:xfrm>
            <a:off x="0" y="62617"/>
            <a:ext cx="6774611" cy="707886"/>
          </a:xfrm>
          <a:prstGeom prst="rect">
            <a:avLst/>
          </a:prstGeom>
          <a:noFill/>
        </p:spPr>
        <p:txBody>
          <a:bodyPr wrap="none" rtlCol="0">
            <a:spAutoFit/>
          </a:bodyPr>
          <a:lstStyle/>
          <a:p>
            <a:r>
              <a:rPr lang="en-GB" sz="4000" b="1" dirty="0">
                <a:solidFill>
                  <a:srgbClr val="333D47"/>
                </a:solidFill>
                <a:latin typeface="Arial" panose="020B0604020202020204" pitchFamily="34" charset="0"/>
                <a:cs typeface="Arial" panose="020B0604020202020204" pitchFamily="34" charset="0"/>
              </a:rPr>
              <a:t>Programme thematic areas</a:t>
            </a:r>
          </a:p>
        </p:txBody>
      </p:sp>
    </p:spTree>
    <p:extLst>
      <p:ext uri="{BB962C8B-B14F-4D97-AF65-F5344CB8AC3E}">
        <p14:creationId xmlns:p14="http://schemas.microsoft.com/office/powerpoint/2010/main" val="4132797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8138DB-6D91-34B4-7A02-135769C776E8}"/>
              </a:ext>
            </a:extLst>
          </p:cNvPr>
          <p:cNvSpPr>
            <a:spLocks noGrp="1" noRot="1" noMove="1" noResize="1" noEditPoints="1" noAdjustHandles="1" noChangeArrowheads="1" noChangeShapeType="1"/>
          </p:cNvSpPr>
          <p:nvPr/>
        </p:nvSpPr>
        <p:spPr>
          <a:xfrm>
            <a:off x="0" y="6441440"/>
            <a:ext cx="12192000" cy="416560"/>
          </a:xfrm>
          <a:prstGeom prst="rect">
            <a:avLst/>
          </a:prstGeom>
          <a:solidFill>
            <a:srgbClr val="333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4B8756E-A4FC-8E81-D820-AF20A6C1ACCF}"/>
              </a:ext>
            </a:extLst>
          </p:cNvPr>
          <p:cNvSpPr txBox="1"/>
          <p:nvPr/>
        </p:nvSpPr>
        <p:spPr>
          <a:xfrm>
            <a:off x="0" y="62617"/>
            <a:ext cx="6024406" cy="707886"/>
          </a:xfrm>
          <a:prstGeom prst="rect">
            <a:avLst/>
          </a:prstGeom>
          <a:noFill/>
        </p:spPr>
        <p:txBody>
          <a:bodyPr wrap="none" rtlCol="0">
            <a:spAutoFit/>
          </a:bodyPr>
          <a:lstStyle/>
          <a:p>
            <a:r>
              <a:rPr lang="en-GB" sz="4000" b="1" dirty="0">
                <a:solidFill>
                  <a:srgbClr val="333D47"/>
                </a:solidFill>
                <a:latin typeface="Arial" panose="020B0604020202020204" pitchFamily="34" charset="0"/>
                <a:cs typeface="Arial" panose="020B0604020202020204" pitchFamily="34" charset="0"/>
              </a:rPr>
              <a:t>Purposeful engagement</a:t>
            </a:r>
          </a:p>
        </p:txBody>
      </p:sp>
      <p:sp>
        <p:nvSpPr>
          <p:cNvPr id="5" name="TextBox 4">
            <a:extLst>
              <a:ext uri="{FF2B5EF4-FFF2-40B4-BE49-F238E27FC236}">
                <a16:creationId xmlns:a16="http://schemas.microsoft.com/office/drawing/2014/main" id="{CC53C58E-F29F-601B-2AE4-E01DC5BB6758}"/>
              </a:ext>
            </a:extLst>
          </p:cNvPr>
          <p:cNvSpPr txBox="1"/>
          <p:nvPr/>
        </p:nvSpPr>
        <p:spPr>
          <a:xfrm>
            <a:off x="9641412" y="5229267"/>
            <a:ext cx="311943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Arial"/>
                <a:ea typeface="Calibri"/>
                <a:cs typeface="Arial"/>
              </a:rPr>
              <a:t>Image credits: Holly Davey</a:t>
            </a:r>
            <a:endParaRPr lang="en-GB" sz="1000" dirty="0">
              <a:latin typeface="Arial"/>
              <a:cs typeface="Arial"/>
            </a:endParaRPr>
          </a:p>
        </p:txBody>
      </p:sp>
      <p:sp>
        <p:nvSpPr>
          <p:cNvPr id="7" name="Rectangle 6">
            <a:extLst>
              <a:ext uri="{FF2B5EF4-FFF2-40B4-BE49-F238E27FC236}">
                <a16:creationId xmlns:a16="http://schemas.microsoft.com/office/drawing/2014/main" id="{574FBEA5-7F39-DE33-EF7F-1063EE6984E3}"/>
              </a:ext>
            </a:extLst>
          </p:cNvPr>
          <p:cNvSpPr/>
          <p:nvPr/>
        </p:nvSpPr>
        <p:spPr>
          <a:xfrm>
            <a:off x="-3595" y="6381420"/>
            <a:ext cx="3281051" cy="47658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Understanding experiences </a:t>
            </a:r>
          </a:p>
        </p:txBody>
      </p:sp>
      <p:pic>
        <p:nvPicPr>
          <p:cNvPr id="12" name="Picture 11">
            <a:extLst>
              <a:ext uri="{FF2B5EF4-FFF2-40B4-BE49-F238E27FC236}">
                <a16:creationId xmlns:a16="http://schemas.microsoft.com/office/drawing/2014/main" id="{978B9942-6D8F-AB4A-F300-32D219CC9740}"/>
              </a:ext>
            </a:extLst>
          </p:cNvPr>
          <p:cNvPicPr>
            <a:picLocks noChangeAspect="1"/>
          </p:cNvPicPr>
          <p:nvPr/>
        </p:nvPicPr>
        <p:blipFill rotWithShape="1">
          <a:blip r:embed="rId3"/>
          <a:srcRect l="19214" t="17378" r="19850" b="9134"/>
          <a:stretch/>
        </p:blipFill>
        <p:spPr>
          <a:xfrm>
            <a:off x="5777611" y="1315092"/>
            <a:ext cx="5681609" cy="3854155"/>
          </a:xfrm>
          <a:prstGeom prst="rect">
            <a:avLst/>
          </a:prstGeom>
        </p:spPr>
      </p:pic>
      <p:pic>
        <p:nvPicPr>
          <p:cNvPr id="20" name="Picture 19">
            <a:extLst>
              <a:ext uri="{FF2B5EF4-FFF2-40B4-BE49-F238E27FC236}">
                <a16:creationId xmlns:a16="http://schemas.microsoft.com/office/drawing/2014/main" id="{DD4F175D-EBFA-3134-2101-72CB1A92A91D}"/>
              </a:ext>
            </a:extLst>
          </p:cNvPr>
          <p:cNvPicPr>
            <a:picLocks noChangeAspect="1"/>
          </p:cNvPicPr>
          <p:nvPr/>
        </p:nvPicPr>
        <p:blipFill rotWithShape="1">
          <a:blip r:embed="rId4"/>
          <a:srcRect l="32508" t="28614" r="40000" b="22752"/>
          <a:stretch/>
        </p:blipFill>
        <p:spPr>
          <a:xfrm>
            <a:off x="893853" y="1311490"/>
            <a:ext cx="3876892" cy="3857757"/>
          </a:xfrm>
          <a:prstGeom prst="rect">
            <a:avLst/>
          </a:prstGeom>
        </p:spPr>
      </p:pic>
      <p:pic>
        <p:nvPicPr>
          <p:cNvPr id="21" name="Picture 20" descr="A close-up of a logo&#10;&#10;Description automatically generated">
            <a:extLst>
              <a:ext uri="{FF2B5EF4-FFF2-40B4-BE49-F238E27FC236}">
                <a16:creationId xmlns:a16="http://schemas.microsoft.com/office/drawing/2014/main" id="{1DC5B231-994D-543E-AF30-E1118D8083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05934" y="5824419"/>
            <a:ext cx="1552254" cy="617021"/>
          </a:xfrm>
          <a:prstGeom prst="rect">
            <a:avLst/>
          </a:prstGeom>
        </p:spPr>
      </p:pic>
    </p:spTree>
    <p:extLst>
      <p:ext uri="{BB962C8B-B14F-4D97-AF65-F5344CB8AC3E}">
        <p14:creationId xmlns:p14="http://schemas.microsoft.com/office/powerpoint/2010/main" val="1830787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8138DB-6D91-34B4-7A02-135769C776E8}"/>
              </a:ext>
            </a:extLst>
          </p:cNvPr>
          <p:cNvSpPr>
            <a:spLocks noGrp="1" noRot="1" noMove="1" noResize="1" noEditPoints="1" noAdjustHandles="1" noChangeArrowheads="1" noChangeShapeType="1"/>
          </p:cNvSpPr>
          <p:nvPr/>
        </p:nvSpPr>
        <p:spPr>
          <a:xfrm>
            <a:off x="0" y="6441440"/>
            <a:ext cx="12192000" cy="416560"/>
          </a:xfrm>
          <a:prstGeom prst="rect">
            <a:avLst/>
          </a:prstGeom>
          <a:solidFill>
            <a:srgbClr val="333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17E07953-8E0D-39CC-E967-64103821EBE9}"/>
              </a:ext>
            </a:extLst>
          </p:cNvPr>
          <p:cNvGrpSpPr/>
          <p:nvPr/>
        </p:nvGrpSpPr>
        <p:grpSpPr>
          <a:xfrm>
            <a:off x="9015162" y="5748398"/>
            <a:ext cx="2906025" cy="660571"/>
            <a:chOff x="9015162" y="5748398"/>
            <a:chExt cx="2906025" cy="660571"/>
          </a:xfrm>
        </p:grpSpPr>
        <p:pic>
          <p:nvPicPr>
            <p:cNvPr id="2" name="Picture 1" descr="A close-up of a logo&#10;&#10;Description automatically generated">
              <a:extLst>
                <a:ext uri="{FF2B5EF4-FFF2-40B4-BE49-F238E27FC236}">
                  <a16:creationId xmlns:a16="http://schemas.microsoft.com/office/drawing/2014/main" id="{53EB5187-FD00-84D7-2202-2BEF539AE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5162" y="5748398"/>
              <a:ext cx="1661814" cy="660571"/>
            </a:xfrm>
            <a:prstGeom prst="rect">
              <a:avLst/>
            </a:prstGeom>
          </p:spPr>
        </p:pic>
        <p:pic>
          <p:nvPicPr>
            <p:cNvPr id="3" name="Picture 2">
              <a:extLst>
                <a:ext uri="{FF2B5EF4-FFF2-40B4-BE49-F238E27FC236}">
                  <a16:creationId xmlns:a16="http://schemas.microsoft.com/office/drawing/2014/main" id="{A2C5FCA1-7806-DB8E-96FD-A01B1F708E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96337" y="5893599"/>
              <a:ext cx="1124850" cy="370167"/>
            </a:xfrm>
            <a:prstGeom prst="rect">
              <a:avLst/>
            </a:prstGeom>
          </p:spPr>
        </p:pic>
      </p:grpSp>
      <p:pic>
        <p:nvPicPr>
          <p:cNvPr id="8" name="Picture 7">
            <a:extLst>
              <a:ext uri="{FF2B5EF4-FFF2-40B4-BE49-F238E27FC236}">
                <a16:creationId xmlns:a16="http://schemas.microsoft.com/office/drawing/2014/main" id="{D02BFF4C-0024-3D19-DBD3-F7CF2F68F41E}"/>
              </a:ext>
            </a:extLst>
          </p:cNvPr>
          <p:cNvPicPr>
            <a:picLocks noChangeAspect="1"/>
          </p:cNvPicPr>
          <p:nvPr/>
        </p:nvPicPr>
        <p:blipFill rotWithShape="1">
          <a:blip r:embed="rId4">
            <a:extLst>
              <a:ext uri="{28A0092B-C50C-407E-A947-70E740481C1C}">
                <a14:useLocalDpi xmlns:a14="http://schemas.microsoft.com/office/drawing/2010/main" val="0"/>
              </a:ext>
            </a:extLst>
          </a:blip>
          <a:srcRect b="1123"/>
          <a:stretch/>
        </p:blipFill>
        <p:spPr>
          <a:xfrm>
            <a:off x="1740388" y="955713"/>
            <a:ext cx="8711224" cy="4891050"/>
          </a:xfrm>
          <a:prstGeom prst="rect">
            <a:avLst/>
          </a:prstGeom>
        </p:spPr>
      </p:pic>
      <p:sp>
        <p:nvSpPr>
          <p:cNvPr id="11" name="TextBox 10">
            <a:extLst>
              <a:ext uri="{FF2B5EF4-FFF2-40B4-BE49-F238E27FC236}">
                <a16:creationId xmlns:a16="http://schemas.microsoft.com/office/drawing/2014/main" id="{A4B8756E-A4FC-8E81-D820-AF20A6C1ACCF}"/>
              </a:ext>
            </a:extLst>
          </p:cNvPr>
          <p:cNvSpPr txBox="1"/>
          <p:nvPr/>
        </p:nvSpPr>
        <p:spPr>
          <a:xfrm>
            <a:off x="0" y="62617"/>
            <a:ext cx="6774611" cy="707886"/>
          </a:xfrm>
          <a:prstGeom prst="rect">
            <a:avLst/>
          </a:prstGeom>
          <a:noFill/>
        </p:spPr>
        <p:txBody>
          <a:bodyPr wrap="none" rtlCol="0">
            <a:spAutoFit/>
          </a:bodyPr>
          <a:lstStyle/>
          <a:p>
            <a:r>
              <a:rPr lang="en-GB" sz="4000" b="1" dirty="0">
                <a:solidFill>
                  <a:srgbClr val="333D47"/>
                </a:solidFill>
                <a:latin typeface="Arial" panose="020B0604020202020204" pitchFamily="34" charset="0"/>
                <a:cs typeface="Arial" panose="020B0604020202020204" pitchFamily="34" charset="0"/>
              </a:rPr>
              <a:t>Programme thematic areas</a:t>
            </a:r>
          </a:p>
        </p:txBody>
      </p:sp>
    </p:spTree>
    <p:extLst>
      <p:ext uri="{BB962C8B-B14F-4D97-AF65-F5344CB8AC3E}">
        <p14:creationId xmlns:p14="http://schemas.microsoft.com/office/powerpoint/2010/main" val="510326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8138DB-6D91-34B4-7A02-135769C776E8}"/>
              </a:ext>
            </a:extLst>
          </p:cNvPr>
          <p:cNvSpPr>
            <a:spLocks noGrp="1" noRot="1" noMove="1" noResize="1" noEditPoints="1" noAdjustHandles="1" noChangeArrowheads="1" noChangeShapeType="1"/>
          </p:cNvSpPr>
          <p:nvPr/>
        </p:nvSpPr>
        <p:spPr>
          <a:xfrm>
            <a:off x="0" y="6441440"/>
            <a:ext cx="12192000" cy="416560"/>
          </a:xfrm>
          <a:prstGeom prst="rect">
            <a:avLst/>
          </a:prstGeom>
          <a:solidFill>
            <a:srgbClr val="333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A4B8756E-A4FC-8E81-D820-AF20A6C1ACCF}"/>
              </a:ext>
            </a:extLst>
          </p:cNvPr>
          <p:cNvSpPr txBox="1"/>
          <p:nvPr/>
        </p:nvSpPr>
        <p:spPr>
          <a:xfrm>
            <a:off x="0" y="62617"/>
            <a:ext cx="6654386" cy="707886"/>
          </a:xfrm>
          <a:prstGeom prst="rect">
            <a:avLst/>
          </a:prstGeom>
          <a:noFill/>
        </p:spPr>
        <p:txBody>
          <a:bodyPr wrap="none" rtlCol="0">
            <a:spAutoFit/>
          </a:bodyPr>
          <a:lstStyle/>
          <a:p>
            <a:r>
              <a:rPr lang="en-GB" sz="4000" b="1" dirty="0">
                <a:solidFill>
                  <a:srgbClr val="333D47"/>
                </a:solidFill>
                <a:latin typeface="Arial" panose="020B0604020202020204" pitchFamily="34" charset="0"/>
                <a:cs typeface="Arial" panose="020B0604020202020204" pitchFamily="34" charset="0"/>
              </a:rPr>
              <a:t>Creating an evidence base</a:t>
            </a:r>
          </a:p>
        </p:txBody>
      </p:sp>
      <p:grpSp>
        <p:nvGrpSpPr>
          <p:cNvPr id="15" name="Group 14">
            <a:extLst>
              <a:ext uri="{FF2B5EF4-FFF2-40B4-BE49-F238E27FC236}">
                <a16:creationId xmlns:a16="http://schemas.microsoft.com/office/drawing/2014/main" id="{AAAFE5E3-3BEB-AE7A-B349-4D3DF5E1856D}"/>
              </a:ext>
            </a:extLst>
          </p:cNvPr>
          <p:cNvGrpSpPr/>
          <p:nvPr/>
        </p:nvGrpSpPr>
        <p:grpSpPr>
          <a:xfrm>
            <a:off x="9234981" y="5716237"/>
            <a:ext cx="2786664" cy="660571"/>
            <a:chOff x="9234981" y="5716237"/>
            <a:chExt cx="2786664" cy="660571"/>
          </a:xfrm>
        </p:grpSpPr>
        <p:pic>
          <p:nvPicPr>
            <p:cNvPr id="13" name="Picture 12">
              <a:extLst>
                <a:ext uri="{FF2B5EF4-FFF2-40B4-BE49-F238E27FC236}">
                  <a16:creationId xmlns:a16="http://schemas.microsoft.com/office/drawing/2014/main" id="{9831FA2E-FE2D-757F-85E2-A5AE5000D4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795" y="5861440"/>
              <a:ext cx="1124850" cy="370167"/>
            </a:xfrm>
            <a:prstGeom prst="rect">
              <a:avLst/>
            </a:prstGeom>
          </p:spPr>
        </p:pic>
        <p:pic>
          <p:nvPicPr>
            <p:cNvPr id="14" name="Picture 13" descr="A close-up of a logo&#10;&#10;Description automatically generated">
              <a:extLst>
                <a:ext uri="{FF2B5EF4-FFF2-40B4-BE49-F238E27FC236}">
                  <a16:creationId xmlns:a16="http://schemas.microsoft.com/office/drawing/2014/main" id="{C31CCAA1-E595-FBF2-71AD-367A7862D9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4981" y="5716237"/>
              <a:ext cx="1661814" cy="660571"/>
            </a:xfrm>
            <a:prstGeom prst="rect">
              <a:avLst/>
            </a:prstGeom>
          </p:spPr>
        </p:pic>
      </p:grpSp>
      <p:pic>
        <p:nvPicPr>
          <p:cNvPr id="12" name="Picture 11" descr="A person climbing up a bar graph&#10;&#10;Description automatically generated">
            <a:extLst>
              <a:ext uri="{FF2B5EF4-FFF2-40B4-BE49-F238E27FC236}">
                <a16:creationId xmlns:a16="http://schemas.microsoft.com/office/drawing/2014/main" id="{6EC71FB3-52A4-55C3-A606-9BAAA2140D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4017" y="770503"/>
            <a:ext cx="4357628" cy="4357628"/>
          </a:xfrm>
          <a:prstGeom prst="rect">
            <a:avLst/>
          </a:prstGeom>
        </p:spPr>
      </p:pic>
      <p:sp>
        <p:nvSpPr>
          <p:cNvPr id="16" name="TextBox 15">
            <a:extLst>
              <a:ext uri="{FF2B5EF4-FFF2-40B4-BE49-F238E27FC236}">
                <a16:creationId xmlns:a16="http://schemas.microsoft.com/office/drawing/2014/main" id="{BD17A2D5-0F4E-6A4C-BF9E-1672A9C60D2B}"/>
              </a:ext>
            </a:extLst>
          </p:cNvPr>
          <p:cNvSpPr txBox="1"/>
          <p:nvPr/>
        </p:nvSpPr>
        <p:spPr>
          <a:xfrm>
            <a:off x="572019" y="1635126"/>
            <a:ext cx="8109643"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b="1" dirty="0">
                <a:latin typeface="Arial"/>
                <a:cs typeface="Arial"/>
              </a:rPr>
              <a:t>Benefits realisation strategy and plan</a:t>
            </a:r>
          </a:p>
          <a:p>
            <a:endParaRPr lang="en-GB" sz="2200" b="1" dirty="0">
              <a:latin typeface="Arial"/>
              <a:cs typeface="Arial"/>
            </a:endParaRPr>
          </a:p>
          <a:p>
            <a:r>
              <a:rPr lang="en-GB" sz="2200" b="1" dirty="0">
                <a:latin typeface="Arial"/>
                <a:cs typeface="Arial"/>
              </a:rPr>
              <a:t>Programme evaluation – cost/benefit</a:t>
            </a:r>
          </a:p>
          <a:p>
            <a:endParaRPr lang="en-GB" sz="2200" b="1" dirty="0">
              <a:latin typeface="Arial"/>
              <a:cs typeface="Arial"/>
            </a:endParaRPr>
          </a:p>
          <a:p>
            <a:r>
              <a:rPr lang="en-GB" sz="2200" b="1" dirty="0">
                <a:latin typeface="Arial"/>
                <a:cs typeface="Arial"/>
              </a:rPr>
              <a:t>Understanding needs of health and social care ‘systems’</a:t>
            </a:r>
          </a:p>
          <a:p>
            <a:pPr marL="342900" indent="-342900">
              <a:buFontTx/>
              <a:buChar char="-"/>
            </a:pPr>
            <a:r>
              <a:rPr lang="en-GB" sz="2200" b="1" dirty="0">
                <a:latin typeface="Arial"/>
                <a:cs typeface="Arial"/>
              </a:rPr>
              <a:t>Strategy/policy</a:t>
            </a:r>
          </a:p>
          <a:p>
            <a:pPr marL="342900" indent="-342900">
              <a:buFontTx/>
              <a:buChar char="-"/>
            </a:pPr>
            <a:r>
              <a:rPr lang="en-GB" sz="2200" b="1" dirty="0">
                <a:latin typeface="Arial"/>
                <a:cs typeface="Arial"/>
              </a:rPr>
              <a:t>Service</a:t>
            </a:r>
          </a:p>
          <a:p>
            <a:pPr marL="342900" indent="-342900">
              <a:buFontTx/>
              <a:buChar char="-"/>
            </a:pPr>
            <a:r>
              <a:rPr lang="en-GB" sz="2200" b="1" dirty="0">
                <a:latin typeface="Arial"/>
                <a:cs typeface="Arial"/>
              </a:rPr>
              <a:t>Workforce</a:t>
            </a:r>
          </a:p>
          <a:p>
            <a:endParaRPr lang="en-GB" sz="2200" b="1" dirty="0">
              <a:latin typeface="Arial"/>
              <a:cs typeface="Arial"/>
            </a:endParaRPr>
          </a:p>
          <a:p>
            <a:r>
              <a:rPr lang="en-GB" sz="2200" b="1" dirty="0">
                <a:latin typeface="Arial"/>
                <a:cs typeface="Arial"/>
              </a:rPr>
              <a:t>Creating a ‘package’ and policy framework to support digital inclusion in practice across health and social care</a:t>
            </a:r>
          </a:p>
          <a:p>
            <a:endParaRPr lang="en-GB" sz="2200" b="1" dirty="0">
              <a:latin typeface="Arial"/>
              <a:cs typeface="Arial"/>
            </a:endParaRPr>
          </a:p>
          <a:p>
            <a:r>
              <a:rPr lang="en-GB" sz="2200" b="1" dirty="0">
                <a:latin typeface="Arial"/>
                <a:cs typeface="Arial"/>
              </a:rPr>
              <a:t>Models of digital inclusion</a:t>
            </a:r>
          </a:p>
          <a:p>
            <a:endParaRPr lang="en-GB" sz="2200" b="1" dirty="0">
              <a:latin typeface="Arial"/>
              <a:cs typeface="Arial"/>
            </a:endParaRPr>
          </a:p>
        </p:txBody>
      </p:sp>
      <p:sp>
        <p:nvSpPr>
          <p:cNvPr id="7" name="Rectangle 6">
            <a:extLst>
              <a:ext uri="{FF2B5EF4-FFF2-40B4-BE49-F238E27FC236}">
                <a16:creationId xmlns:a16="http://schemas.microsoft.com/office/drawing/2014/main" id="{574FBEA5-7F39-DE33-EF7F-1063EE6984E3}"/>
              </a:ext>
            </a:extLst>
          </p:cNvPr>
          <p:cNvSpPr/>
          <p:nvPr/>
        </p:nvSpPr>
        <p:spPr>
          <a:xfrm>
            <a:off x="-3595" y="6381420"/>
            <a:ext cx="4144080" cy="47658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000" dirty="0">
                <a:latin typeface="Arial" panose="020B0604020202020204" pitchFamily="34" charset="0"/>
                <a:cs typeface="Arial" panose="020B0604020202020204" pitchFamily="34" charset="0"/>
              </a:rPr>
              <a:t>Evaluation and benefits realisation</a:t>
            </a:r>
          </a:p>
        </p:txBody>
      </p:sp>
      <p:sp>
        <p:nvSpPr>
          <p:cNvPr id="17" name="TextBox 16">
            <a:extLst>
              <a:ext uri="{FF2B5EF4-FFF2-40B4-BE49-F238E27FC236}">
                <a16:creationId xmlns:a16="http://schemas.microsoft.com/office/drawing/2014/main" id="{AD75A454-9F4C-2BA3-17C1-A246B2AD8983}"/>
              </a:ext>
            </a:extLst>
          </p:cNvPr>
          <p:cNvSpPr txBox="1"/>
          <p:nvPr/>
        </p:nvSpPr>
        <p:spPr>
          <a:xfrm>
            <a:off x="9528397" y="4690251"/>
            <a:ext cx="3119437"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000" dirty="0">
                <a:latin typeface="Arial"/>
                <a:ea typeface="Calibri"/>
                <a:cs typeface="Arial"/>
              </a:rPr>
              <a:t>Image credit: Tessa Mackenzie</a:t>
            </a:r>
            <a:endParaRPr lang="en-GB" sz="1000" dirty="0">
              <a:latin typeface="Arial"/>
              <a:cs typeface="Arial"/>
            </a:endParaRPr>
          </a:p>
        </p:txBody>
      </p:sp>
    </p:spTree>
    <p:extLst>
      <p:ext uri="{BB962C8B-B14F-4D97-AF65-F5344CB8AC3E}">
        <p14:creationId xmlns:p14="http://schemas.microsoft.com/office/powerpoint/2010/main" val="3541361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ands shaking hands between two computers&#10;&#10;Description automatically generated with medium confidence">
            <a:extLst>
              <a:ext uri="{FF2B5EF4-FFF2-40B4-BE49-F238E27FC236}">
                <a16:creationId xmlns:a16="http://schemas.microsoft.com/office/drawing/2014/main" id="{7982694C-446D-5A6C-7CD0-ACCBB604EF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6915" y="442511"/>
            <a:ext cx="7468093" cy="4347462"/>
          </a:xfrm>
          <a:prstGeom prst="rect">
            <a:avLst/>
          </a:prstGeom>
        </p:spPr>
      </p:pic>
      <p:sp>
        <p:nvSpPr>
          <p:cNvPr id="3" name="TextBox 2">
            <a:extLst>
              <a:ext uri="{FF2B5EF4-FFF2-40B4-BE49-F238E27FC236}">
                <a16:creationId xmlns:a16="http://schemas.microsoft.com/office/drawing/2014/main" id="{1C0FD384-5EB4-7A52-00E9-1E74E3B3176B}"/>
              </a:ext>
            </a:extLst>
          </p:cNvPr>
          <p:cNvSpPr txBox="1"/>
          <p:nvPr/>
        </p:nvSpPr>
        <p:spPr>
          <a:xfrm>
            <a:off x="868011" y="3737833"/>
            <a:ext cx="10359190" cy="2677656"/>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Thank you </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https://tec.scot/programme-areas/digital-inclusion</a:t>
            </a:r>
            <a:endParaRPr lang="en-GB" sz="2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6607014-6D7B-1F41-A5AB-007F2EBB9246}"/>
              </a:ext>
            </a:extLst>
          </p:cNvPr>
          <p:cNvSpPr txBox="1"/>
          <p:nvPr/>
        </p:nvSpPr>
        <p:spPr>
          <a:xfrm>
            <a:off x="7846863" y="4945856"/>
            <a:ext cx="3477126" cy="261610"/>
          </a:xfrm>
          <a:prstGeom prst="rect">
            <a:avLst/>
          </a:prstGeom>
          <a:noFill/>
        </p:spPr>
        <p:txBody>
          <a:bodyPr wrap="square" rtlCol="0">
            <a:spAutoFit/>
          </a:bodyPr>
          <a:lstStyle/>
          <a:p>
            <a:r>
              <a:rPr lang="en-GB" sz="1100" dirty="0"/>
              <a:t>Image credit: Tessa Mackenzie (</a:t>
            </a:r>
            <a:r>
              <a:rPr lang="en-GB" sz="1100" dirty="0" err="1"/>
              <a:t>DHI</a:t>
            </a:r>
            <a:r>
              <a:rPr lang="en-GB" sz="1100" dirty="0"/>
              <a:t> Imagination Series)</a:t>
            </a:r>
          </a:p>
        </p:txBody>
      </p:sp>
    </p:spTree>
    <p:extLst>
      <p:ext uri="{BB962C8B-B14F-4D97-AF65-F5344CB8AC3E}">
        <p14:creationId xmlns:p14="http://schemas.microsoft.com/office/powerpoint/2010/main" val="288586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C0A36E-0F28-98AA-FA3F-CA96973A2BF9}"/>
              </a:ext>
            </a:extLst>
          </p:cNvPr>
          <p:cNvSpPr>
            <a:spLocks noGrp="1"/>
          </p:cNvSpPr>
          <p:nvPr>
            <p:ph type="title"/>
          </p:nvPr>
        </p:nvSpPr>
        <p:spPr/>
        <p:txBody>
          <a:bodyPr/>
          <a:lstStyle/>
          <a:p>
            <a:r>
              <a:rPr lang="en-GB" dirty="0"/>
              <a:t>Digital health inclusion</a:t>
            </a:r>
          </a:p>
        </p:txBody>
      </p:sp>
      <p:sp>
        <p:nvSpPr>
          <p:cNvPr id="7" name="Content Placeholder 6">
            <a:extLst>
              <a:ext uri="{FF2B5EF4-FFF2-40B4-BE49-F238E27FC236}">
                <a16:creationId xmlns:a16="http://schemas.microsoft.com/office/drawing/2014/main" id="{B4811552-8E75-E125-96AC-07F0287A66E3}"/>
              </a:ext>
            </a:extLst>
          </p:cNvPr>
          <p:cNvSpPr txBox="1">
            <a:spLocks noGrp="1"/>
          </p:cNvSpPr>
          <p:nvPr>
            <p:ph idx="1"/>
          </p:nvPr>
        </p:nvSpPr>
        <p:spPr>
          <a:xfrm>
            <a:off x="838200" y="1825625"/>
            <a:ext cx="10515600" cy="3086166"/>
          </a:xfrm>
          <a:prstGeom prst="rect">
            <a:avLst/>
          </a:prstGeom>
          <a:noFill/>
        </p:spPr>
        <p:txBody>
          <a:bodyPr wrap="square" rtlCol="0">
            <a:spAutoFit/>
          </a:bodyPr>
          <a:lstStyle/>
          <a:p>
            <a:pPr marL="0" indent="0">
              <a:buNone/>
            </a:pPr>
            <a:endParaRPr lang="en-GB" sz="2667" kern="100" dirty="0">
              <a:solidFill>
                <a:schemeClr val="tx2"/>
              </a:solidFill>
              <a:ea typeface="Songti SC" panose="02010600040101010101" pitchFamily="2" charset="-122"/>
              <a:cs typeface="Arial Unicode MS" panose="020B0604020202020204" pitchFamily="34" charset="-128"/>
            </a:endParaRPr>
          </a:p>
          <a:p>
            <a:pPr marL="0" indent="0">
              <a:buNone/>
            </a:pPr>
            <a:r>
              <a:rPr lang="en-GB" sz="2667" kern="100" dirty="0">
                <a:solidFill>
                  <a:schemeClr val="tx2"/>
                </a:solidFill>
                <a:ea typeface="Songti SC" panose="02010600040101010101" pitchFamily="2" charset="-122"/>
                <a:cs typeface="Arial Unicode MS" panose="020B0604020202020204" pitchFamily="34" charset="-128"/>
              </a:rPr>
              <a:t> </a:t>
            </a:r>
            <a:r>
              <a:rPr lang="en-GB" sz="3600" kern="100" dirty="0">
                <a:solidFill>
                  <a:schemeClr val="tx2"/>
                </a:solidFill>
                <a:ea typeface="Songti SC" panose="02010600040101010101" pitchFamily="2" charset="-122"/>
                <a:cs typeface="Arial Unicode MS" panose="020B0604020202020204" pitchFamily="34" charset="-128"/>
              </a:rPr>
              <a:t>“having easy and affordable access to a suitable device with sufficient data and internet connectivity, and the digital skills and health literacy to find and understand information about a health condition and treatment options” </a:t>
            </a:r>
            <a:r>
              <a:rPr lang="en-GB" sz="1867" kern="100" dirty="0">
                <a:solidFill>
                  <a:schemeClr val="tx2"/>
                </a:solidFill>
                <a:ea typeface="Songti SC" panose="02010600040101010101" pitchFamily="2" charset="-122"/>
                <a:cs typeface="Arial Unicode MS" panose="020B0604020202020204" pitchFamily="34" charset="-128"/>
              </a:rPr>
              <a:t>(NHS England, 2023).</a:t>
            </a:r>
            <a:endParaRPr lang="en-GB" sz="1867" dirty="0">
              <a:solidFill>
                <a:schemeClr val="tx2"/>
              </a:solidFill>
            </a:endParaRPr>
          </a:p>
        </p:txBody>
      </p:sp>
    </p:spTree>
    <p:extLst>
      <p:ext uri="{BB962C8B-B14F-4D97-AF65-F5344CB8AC3E}">
        <p14:creationId xmlns:p14="http://schemas.microsoft.com/office/powerpoint/2010/main" val="362258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E2DBFD-E882-CD3C-3393-F7CB1C7902D6}"/>
              </a:ext>
            </a:extLst>
          </p:cNvPr>
          <p:cNvSpPr>
            <a:spLocks noGrp="1"/>
          </p:cNvSpPr>
          <p:nvPr>
            <p:ph type="title"/>
          </p:nvPr>
        </p:nvSpPr>
        <p:spPr>
          <a:xfrm>
            <a:off x="436800" y="397319"/>
            <a:ext cx="11318400" cy="500761"/>
          </a:xfrm>
        </p:spPr>
        <p:txBody>
          <a:bodyPr/>
          <a:lstStyle/>
          <a:p>
            <a:r>
              <a:rPr lang="en-GB" dirty="0"/>
              <a:t>The challenge</a:t>
            </a:r>
          </a:p>
        </p:txBody>
      </p:sp>
      <p:sp>
        <p:nvSpPr>
          <p:cNvPr id="7" name="Content Placeholder 6">
            <a:extLst>
              <a:ext uri="{FF2B5EF4-FFF2-40B4-BE49-F238E27FC236}">
                <a16:creationId xmlns:a16="http://schemas.microsoft.com/office/drawing/2014/main" id="{1829B8E8-E611-5ED6-AA44-014D15EA5E87}"/>
              </a:ext>
            </a:extLst>
          </p:cNvPr>
          <p:cNvSpPr>
            <a:spLocks noGrp="1"/>
          </p:cNvSpPr>
          <p:nvPr>
            <p:ph sz="quarter" idx="12"/>
          </p:nvPr>
        </p:nvSpPr>
        <p:spPr>
          <a:xfrm>
            <a:off x="422402" y="1689100"/>
            <a:ext cx="5673599" cy="4521200"/>
          </a:xfrm>
        </p:spPr>
        <p:txBody>
          <a:bodyPr/>
          <a:lstStyle/>
          <a:p>
            <a:pPr marL="457189" indent="-457189">
              <a:lnSpc>
                <a:spcPct val="107000"/>
              </a:lnSpc>
              <a:spcAft>
                <a:spcPts val="1067"/>
              </a:spcAft>
              <a:buSzPts val="1000"/>
              <a:buFont typeface="Symbol" panose="05050102010706020507" pitchFamily="18" charset="2"/>
              <a:buChar char=""/>
              <a:tabLst>
                <a:tab pos="609585" algn="l"/>
              </a:tabLst>
            </a:pP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8.5m people lack the most basic digital skills.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189" indent="-457189">
              <a:lnSpc>
                <a:spcPct val="107000"/>
              </a:lnSpc>
              <a:spcAft>
                <a:spcPts val="1067"/>
              </a:spcAft>
              <a:buSzPts val="1000"/>
              <a:buFont typeface="Symbol" panose="05050102010706020507" pitchFamily="18" charset="2"/>
              <a:buChar char=""/>
              <a:tabLst>
                <a:tab pos="609585" algn="l"/>
              </a:tabLst>
            </a:pP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1 in 20 UK households have no home internet access.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189" indent="-457189">
              <a:lnSpc>
                <a:spcPct val="107000"/>
              </a:lnSpc>
              <a:spcAft>
                <a:spcPts val="1067"/>
              </a:spcAft>
              <a:buSzPts val="1000"/>
              <a:buFont typeface="Symbol" panose="05050102010706020507" pitchFamily="18" charset="2"/>
              <a:buChar char=""/>
              <a:tabLst>
                <a:tab pos="609585" algn="l"/>
              </a:tabLst>
            </a:pP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2m UK households struggle to afford internet access.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457189" indent="-457189">
              <a:lnSpc>
                <a:spcPct val="107000"/>
              </a:lnSpc>
              <a:spcAft>
                <a:spcPts val="1067"/>
              </a:spcAft>
              <a:buSzPts val="1000"/>
              <a:buFont typeface="Symbol" panose="05050102010706020507" pitchFamily="18" charset="2"/>
              <a:buChar char=""/>
              <a:tabLst>
                <a:tab pos="609585" algn="l"/>
              </a:tabLst>
            </a:pPr>
            <a:r>
              <a:rPr lang="en-GB"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5.8m people will still be digitally excluded in 2032 without action. </a:t>
            </a:r>
            <a:endParaRPr lang="en-GB" sz="24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9" name="TextBox 8">
            <a:extLst>
              <a:ext uri="{FF2B5EF4-FFF2-40B4-BE49-F238E27FC236}">
                <a16:creationId xmlns:a16="http://schemas.microsoft.com/office/drawing/2014/main" id="{8F2BC8EE-4EB8-922C-E7CF-0FA76B8DD594}"/>
              </a:ext>
            </a:extLst>
          </p:cNvPr>
          <p:cNvSpPr txBox="1"/>
          <p:nvPr/>
        </p:nvSpPr>
        <p:spPr>
          <a:xfrm>
            <a:off x="6512313" y="1580067"/>
            <a:ext cx="5228488" cy="4524315"/>
          </a:xfrm>
          <a:prstGeom prst="rect">
            <a:avLst/>
          </a:prstGeom>
          <a:noFill/>
        </p:spPr>
        <p:txBody>
          <a:bodyPr wrap="square" rtlCol="0">
            <a:spAutoFit/>
          </a:bodyPr>
          <a:lstStyle/>
          <a:p>
            <a:r>
              <a:rPr lang="en-GB" sz="2400" b="1" dirty="0"/>
              <a:t>Key determinants:</a:t>
            </a:r>
          </a:p>
          <a:p>
            <a:endParaRPr lang="en-GB" sz="2400" dirty="0"/>
          </a:p>
          <a:p>
            <a:pPr marL="380990" indent="-380990">
              <a:buFont typeface="Arial" panose="020B0604020202020204" pitchFamily="34" charset="0"/>
              <a:buChar char="•"/>
            </a:pPr>
            <a:r>
              <a:rPr lang="en-GB" sz="2400" dirty="0"/>
              <a:t>Socioeconomic factors</a:t>
            </a:r>
          </a:p>
          <a:p>
            <a:pPr marL="380990" indent="-380990">
              <a:buFont typeface="Arial" panose="020B0604020202020204" pitchFamily="34" charset="0"/>
              <a:buChar char="•"/>
            </a:pPr>
            <a:r>
              <a:rPr lang="en-GB" sz="2400" dirty="0"/>
              <a:t>Education</a:t>
            </a:r>
          </a:p>
          <a:p>
            <a:pPr marL="380990" indent="-380990">
              <a:buFont typeface="Arial" panose="020B0604020202020204" pitchFamily="34" charset="0"/>
              <a:buChar char="•"/>
            </a:pPr>
            <a:r>
              <a:rPr lang="en-GB" sz="2400" dirty="0"/>
              <a:t>Remoteness and rurality</a:t>
            </a:r>
          </a:p>
          <a:p>
            <a:pPr marL="380990" indent="-380990">
              <a:buFont typeface="Arial" panose="020B0604020202020204" pitchFamily="34" charset="0"/>
              <a:buChar char="•"/>
            </a:pPr>
            <a:r>
              <a:rPr lang="en-GB" sz="2400" dirty="0"/>
              <a:t>Age</a:t>
            </a:r>
          </a:p>
          <a:p>
            <a:pPr marL="380990" indent="-380990">
              <a:buFont typeface="Arial" panose="020B0604020202020204" pitchFamily="34" charset="0"/>
              <a:buChar char="•"/>
            </a:pPr>
            <a:r>
              <a:rPr lang="en-GB" sz="2400" dirty="0"/>
              <a:t>Disability</a:t>
            </a:r>
          </a:p>
          <a:p>
            <a:pPr marL="380990" indent="-380990">
              <a:buFont typeface="Arial" panose="020B0604020202020204" pitchFamily="34" charset="0"/>
              <a:buChar char="•"/>
            </a:pPr>
            <a:r>
              <a:rPr lang="en-GB" sz="2400" dirty="0"/>
              <a:t>Religion/belief</a:t>
            </a:r>
          </a:p>
          <a:p>
            <a:pPr marL="380990" indent="-380990">
              <a:buFont typeface="Arial" panose="020B0604020202020204" pitchFamily="34" charset="0"/>
              <a:buChar char="•"/>
            </a:pPr>
            <a:r>
              <a:rPr lang="en-GB" sz="2400" dirty="0"/>
              <a:t>Gender – 61% of people having zero digital skills are women.</a:t>
            </a:r>
          </a:p>
          <a:p>
            <a:endParaRPr lang="en-GB" sz="2400" dirty="0"/>
          </a:p>
          <a:p>
            <a:endParaRPr lang="en-GB" sz="2400" dirty="0"/>
          </a:p>
        </p:txBody>
      </p:sp>
      <p:sp>
        <p:nvSpPr>
          <p:cNvPr id="2" name="TextBox 1">
            <a:extLst>
              <a:ext uri="{FF2B5EF4-FFF2-40B4-BE49-F238E27FC236}">
                <a16:creationId xmlns:a16="http://schemas.microsoft.com/office/drawing/2014/main" id="{F20057F7-9542-76D8-F90B-66221010928F}"/>
              </a:ext>
            </a:extLst>
          </p:cNvPr>
          <p:cNvSpPr txBox="1"/>
          <p:nvPr/>
        </p:nvSpPr>
        <p:spPr>
          <a:xfrm>
            <a:off x="855406" y="5919716"/>
            <a:ext cx="5958348" cy="369332"/>
          </a:xfrm>
          <a:prstGeom prst="rect">
            <a:avLst/>
          </a:prstGeom>
          <a:noFill/>
        </p:spPr>
        <p:txBody>
          <a:bodyPr wrap="square" rtlCol="0">
            <a:spAutoFit/>
          </a:bodyPr>
          <a:lstStyle/>
          <a:p>
            <a:r>
              <a:rPr lang="en-GB" i="1" dirty="0"/>
              <a:t>Good Things Foundation, 2024</a:t>
            </a:r>
          </a:p>
        </p:txBody>
      </p:sp>
    </p:spTree>
    <p:extLst>
      <p:ext uri="{BB962C8B-B14F-4D97-AF65-F5344CB8AC3E}">
        <p14:creationId xmlns:p14="http://schemas.microsoft.com/office/powerpoint/2010/main" val="284370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FA205D-B614-E665-4675-745B316A17C3}"/>
              </a:ext>
            </a:extLst>
          </p:cNvPr>
          <p:cNvSpPr>
            <a:spLocks noGrp="1"/>
          </p:cNvSpPr>
          <p:nvPr>
            <p:ph type="title"/>
          </p:nvPr>
        </p:nvSpPr>
        <p:spPr/>
        <p:txBody>
          <a:bodyPr/>
          <a:lstStyle/>
          <a:p>
            <a:r>
              <a:rPr lang="en-GB" dirty="0"/>
              <a:t>Libraries as a </a:t>
            </a:r>
            <a:r>
              <a:rPr lang="en-GB" i="1" dirty="0"/>
              <a:t>Collective Force </a:t>
            </a:r>
            <a:r>
              <a:rPr lang="en-GB" dirty="0"/>
              <a:t>for digital inclusion</a:t>
            </a:r>
            <a:br>
              <a:rPr lang="en-GB" dirty="0"/>
            </a:br>
            <a:endParaRPr lang="en-GB" sz="2400" i="1" dirty="0"/>
          </a:p>
        </p:txBody>
      </p:sp>
      <p:graphicFrame>
        <p:nvGraphicFramePr>
          <p:cNvPr id="10" name="Diagram 9">
            <a:extLst>
              <a:ext uri="{FF2B5EF4-FFF2-40B4-BE49-F238E27FC236}">
                <a16:creationId xmlns:a16="http://schemas.microsoft.com/office/drawing/2014/main" id="{E008D6E3-F1D4-744A-16FC-FE39BB7C4965}"/>
              </a:ext>
            </a:extLst>
          </p:cNvPr>
          <p:cNvGraphicFramePr/>
          <p:nvPr/>
        </p:nvGraphicFramePr>
        <p:xfrm>
          <a:off x="313367" y="931280"/>
          <a:ext cx="1078829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AE430592-4552-BCEC-728D-0A3050C44FCC}"/>
              </a:ext>
            </a:extLst>
          </p:cNvPr>
          <p:cNvSpPr txBox="1"/>
          <p:nvPr/>
        </p:nvSpPr>
        <p:spPr>
          <a:xfrm>
            <a:off x="6081600" y="6447631"/>
            <a:ext cx="6096000" cy="379656"/>
          </a:xfrm>
          <a:prstGeom prst="rect">
            <a:avLst/>
          </a:prstGeom>
          <a:noFill/>
        </p:spPr>
        <p:txBody>
          <a:bodyPr wrap="square">
            <a:spAutoFit/>
          </a:bodyPr>
          <a:lstStyle/>
          <a:p>
            <a:r>
              <a:rPr lang="en-GB" sz="1867" dirty="0"/>
              <a:t>Good Things Foundation 2023: </a:t>
            </a:r>
            <a:r>
              <a:rPr lang="en-GB" sz="1867" i="1" dirty="0"/>
              <a:t>Digital inclusion in libraries</a:t>
            </a:r>
            <a:endParaRPr lang="en-GB" sz="1867" dirty="0"/>
          </a:p>
        </p:txBody>
      </p:sp>
    </p:spTree>
    <p:extLst>
      <p:ext uri="{BB962C8B-B14F-4D97-AF65-F5344CB8AC3E}">
        <p14:creationId xmlns:p14="http://schemas.microsoft.com/office/powerpoint/2010/main" val="3920406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01FF4-DB55-4B89-15A0-DCF7C6C81360}"/>
              </a:ext>
            </a:extLst>
          </p:cNvPr>
          <p:cNvSpPr>
            <a:spLocks noGrp="1"/>
          </p:cNvSpPr>
          <p:nvPr>
            <p:ph type="ctrTitle"/>
          </p:nvPr>
        </p:nvSpPr>
        <p:spPr>
          <a:xfrm>
            <a:off x="1524000" y="1122363"/>
            <a:ext cx="9144000" cy="1655762"/>
          </a:xfrm>
        </p:spPr>
        <p:txBody>
          <a:bodyPr>
            <a:normAutofit/>
          </a:bodyPr>
          <a:lstStyle/>
          <a:p>
            <a:r>
              <a:rPr lang="en-US" sz="4400" b="1" dirty="0">
                <a:solidFill>
                  <a:srgbClr val="0070C0"/>
                </a:solidFill>
              </a:rPr>
              <a:t>Collective Force Digital Inclusion Webinar – 12.12.25</a:t>
            </a:r>
          </a:p>
        </p:txBody>
      </p:sp>
      <p:sp>
        <p:nvSpPr>
          <p:cNvPr id="3" name="Subtitle 2">
            <a:extLst>
              <a:ext uri="{FF2B5EF4-FFF2-40B4-BE49-F238E27FC236}">
                <a16:creationId xmlns:a16="http://schemas.microsoft.com/office/drawing/2014/main" id="{CD9836C2-17B8-F199-620E-4EB73F8D4DE2}"/>
              </a:ext>
            </a:extLst>
          </p:cNvPr>
          <p:cNvSpPr>
            <a:spLocks noGrp="1"/>
          </p:cNvSpPr>
          <p:nvPr>
            <p:ph type="subTitle" idx="1"/>
          </p:nvPr>
        </p:nvSpPr>
        <p:spPr/>
        <p:txBody>
          <a:bodyPr>
            <a:normAutofit fontScale="92500"/>
          </a:bodyPr>
          <a:lstStyle/>
          <a:p>
            <a:r>
              <a:rPr lang="en-US" sz="4000" dirty="0">
                <a:solidFill>
                  <a:srgbClr val="0070C0"/>
                </a:solidFill>
              </a:rPr>
              <a:t>Digital Citizens Unit Scottish Government </a:t>
            </a:r>
          </a:p>
          <a:p>
            <a:r>
              <a:rPr lang="en-US" sz="4000" dirty="0">
                <a:solidFill>
                  <a:srgbClr val="0070C0"/>
                </a:solidFill>
              </a:rPr>
              <a:t>Digital Inclusion Alliance </a:t>
            </a:r>
          </a:p>
        </p:txBody>
      </p:sp>
    </p:spTree>
    <p:extLst>
      <p:ext uri="{BB962C8B-B14F-4D97-AF65-F5344CB8AC3E}">
        <p14:creationId xmlns:p14="http://schemas.microsoft.com/office/powerpoint/2010/main" val="83228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67E8A-3DEB-B648-3AF1-02D9C0415FCC}"/>
              </a:ext>
            </a:extLst>
          </p:cNvPr>
          <p:cNvSpPr>
            <a:spLocks noGrp="1"/>
          </p:cNvSpPr>
          <p:nvPr>
            <p:ph type="title"/>
          </p:nvPr>
        </p:nvSpPr>
        <p:spPr/>
        <p:txBody>
          <a:bodyPr/>
          <a:lstStyle/>
          <a:p>
            <a:r>
              <a:rPr lang="en-US" dirty="0"/>
              <a:t>What is the digital divide?</a:t>
            </a:r>
          </a:p>
        </p:txBody>
      </p:sp>
      <p:sp>
        <p:nvSpPr>
          <p:cNvPr id="6" name="TextBox 5">
            <a:extLst>
              <a:ext uri="{FF2B5EF4-FFF2-40B4-BE49-F238E27FC236}">
                <a16:creationId xmlns:a16="http://schemas.microsoft.com/office/drawing/2014/main" id="{E8CAD283-A659-F64D-A65E-DDD4BFFE87FE}"/>
              </a:ext>
            </a:extLst>
          </p:cNvPr>
          <p:cNvSpPr txBox="1"/>
          <p:nvPr/>
        </p:nvSpPr>
        <p:spPr>
          <a:xfrm>
            <a:off x="900113" y="1243014"/>
            <a:ext cx="8311751" cy="5501506"/>
          </a:xfrm>
          <a:prstGeom prst="rect">
            <a:avLst/>
          </a:prstGeom>
          <a:noFill/>
        </p:spPr>
        <p:txBody>
          <a:bodyPr wrap="square">
            <a:spAutoFit/>
          </a:bodyPr>
          <a:lstStyle/>
          <a:p>
            <a:r>
              <a:rPr lang="en-GB" sz="2000" kern="100" dirty="0">
                <a:effectLst/>
                <a:ea typeface="Songti SC" panose="02010600040101010101" pitchFamily="2" charset="-122"/>
                <a:cs typeface="Arial Unicode MS" panose="020B0604020202020204" pitchFamily="34" charset="-128"/>
              </a:rPr>
              <a:t>The digital divide is the gap between people in society who have full access to digital technology and those who do not. The reasons why someone may be digitally excluded include:</a:t>
            </a:r>
          </a:p>
          <a:p>
            <a:endParaRPr lang="en-GB" sz="2000" kern="100" dirty="0">
              <a:effectLst/>
              <a:ea typeface="Songti SC" panose="02010600040101010101" pitchFamily="2" charset="-122"/>
              <a:cs typeface="Arial Unicode MS" panose="020B0604020202020204" pitchFamily="34" charset="-128"/>
            </a:endParaRPr>
          </a:p>
          <a:p>
            <a:pPr marL="342900" lvl="0" indent="-342900">
              <a:lnSpc>
                <a:spcPct val="115000"/>
              </a:lnSpc>
              <a:spcAft>
                <a:spcPts val="700"/>
              </a:spcAft>
              <a:buFont typeface="Symbol" pitchFamily="2" charset="2"/>
              <a:buChar char=""/>
            </a:pPr>
            <a:r>
              <a:rPr lang="en-GB" sz="2000" kern="100" dirty="0">
                <a:effectLst/>
                <a:ea typeface="Songti SC" panose="02010600040101010101" pitchFamily="2" charset="-122"/>
                <a:cs typeface="Symbol" pitchFamily="2" charset="2"/>
              </a:rPr>
              <a:t>Not being able to access infrastructure that provides access to the internet or being unable to afford a connection package</a:t>
            </a:r>
          </a:p>
          <a:p>
            <a:pPr marL="342900" lvl="0" indent="-342900">
              <a:lnSpc>
                <a:spcPct val="115000"/>
              </a:lnSpc>
              <a:spcAft>
                <a:spcPts val="700"/>
              </a:spcAft>
              <a:buFont typeface="Symbol" pitchFamily="2" charset="2"/>
              <a:buChar char=""/>
            </a:pPr>
            <a:r>
              <a:rPr lang="en-GB" sz="2000" kern="100" dirty="0">
                <a:effectLst/>
                <a:ea typeface="Songti SC" panose="02010600040101010101" pitchFamily="2" charset="-122"/>
                <a:cs typeface="Symbol" pitchFamily="2" charset="2"/>
              </a:rPr>
              <a:t>Not having access to a device such as a smartphone, laptop or tablet which connects to the internet</a:t>
            </a:r>
          </a:p>
          <a:p>
            <a:pPr marL="342900" lvl="0" indent="-342900">
              <a:lnSpc>
                <a:spcPct val="115000"/>
              </a:lnSpc>
              <a:spcAft>
                <a:spcPts val="700"/>
              </a:spcAft>
              <a:buFont typeface="Symbol" pitchFamily="2" charset="2"/>
              <a:buChar char=""/>
            </a:pPr>
            <a:r>
              <a:rPr lang="en-GB" sz="2000" kern="100" dirty="0">
                <a:effectLst/>
                <a:ea typeface="Songti SC" panose="02010600040101010101" pitchFamily="2" charset="-122"/>
                <a:cs typeface="Symbol" pitchFamily="2" charset="2"/>
              </a:rPr>
              <a:t>Not having the skills to use a device and/or navigate the online environment</a:t>
            </a:r>
          </a:p>
          <a:p>
            <a:pPr marL="342900" indent="-342900">
              <a:buFont typeface="Symbol" pitchFamily="2" charset="2"/>
              <a:buChar char=""/>
            </a:pPr>
            <a:r>
              <a:rPr lang="en-GB" sz="2000" kern="100" dirty="0">
                <a:effectLst/>
                <a:ea typeface="Songti SC" panose="02010600040101010101" pitchFamily="2" charset="-122"/>
                <a:cs typeface="Symbol" pitchFamily="2" charset="2"/>
              </a:rPr>
              <a:t>Choosing not to use the internet and/or learn the necessary skills required</a:t>
            </a:r>
          </a:p>
          <a:p>
            <a:endParaRPr lang="en-GB" sz="2000" kern="100" dirty="0">
              <a:effectLst/>
              <a:ea typeface="Songti SC" panose="02010600040101010101" pitchFamily="2" charset="-122"/>
              <a:cs typeface="Arial Unicode MS" panose="020B0604020202020204" pitchFamily="34" charset="-128"/>
            </a:endParaRPr>
          </a:p>
          <a:p>
            <a:pPr lvl="0"/>
            <a:endParaRPr lang="en-GB" sz="2000" kern="100" dirty="0">
              <a:effectLst/>
              <a:ea typeface="Songti SC" panose="02010600040101010101" pitchFamily="2" charset="-122"/>
              <a:cs typeface="Symbol" pitchFamily="2" charset="2"/>
            </a:endParaRPr>
          </a:p>
          <a:p>
            <a:pPr marL="342900" lvl="0" indent="-342900">
              <a:buFont typeface="Symbol" pitchFamily="2" charset="2"/>
              <a:buChar char=""/>
            </a:pPr>
            <a:endParaRPr lang="en-GB" sz="1800" kern="100" dirty="0">
              <a:effectLst/>
              <a:latin typeface="Liberation Serif"/>
              <a:ea typeface="Songti SC" panose="02010600040101010101" pitchFamily="2" charset="-122"/>
              <a:cs typeface="Symbol" pitchFamily="2" charset="2"/>
            </a:endParaRPr>
          </a:p>
          <a:p>
            <a:r>
              <a:rPr lang="en-GB" sz="1800" kern="100" dirty="0">
                <a:effectLst/>
                <a:latin typeface="Liberation Serif"/>
                <a:ea typeface="Songti SC" panose="02010600040101010101" pitchFamily="2" charset="-122"/>
                <a:cs typeface="Arial Unicode MS" panose="020B0604020202020204" pitchFamily="34" charset="-128"/>
              </a:rPr>
              <a:t> </a:t>
            </a:r>
          </a:p>
        </p:txBody>
      </p:sp>
    </p:spTree>
    <p:extLst>
      <p:ext uri="{BB962C8B-B14F-4D97-AF65-F5344CB8AC3E}">
        <p14:creationId xmlns:p14="http://schemas.microsoft.com/office/powerpoint/2010/main" val="166844034"/>
      </p:ext>
    </p:extLst>
  </p:cSld>
  <p:clrMapOvr>
    <a:masterClrMapping/>
  </p:clrMapOvr>
  <mc:AlternateContent xmlns:mc="http://schemas.openxmlformats.org/markup-compatibility/2006">
    <mc:Choice xmlns:p14="http://schemas.microsoft.com/office/powerpoint/2010/main" Requires="p14">
      <p:transition p14:dur="20" advClick="0" advTm="2000"/>
    </mc:Choice>
    <mc:Fallback>
      <p:transition advClick="0" advTm="2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328F0-BBAB-E1B9-7A3D-2F07465A66D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B98AAC6-957B-B174-2BD8-8FBEF07E596D}"/>
              </a:ext>
            </a:extLst>
          </p:cNvPr>
          <p:cNvSpPr>
            <a:spLocks noGrp="1"/>
          </p:cNvSpPr>
          <p:nvPr>
            <p:ph idx="1"/>
          </p:nvPr>
        </p:nvSpPr>
        <p:spPr/>
        <p:txBody>
          <a:bodyPr/>
          <a:lstStyle/>
          <a:p>
            <a:endParaRPr lang="en-US"/>
          </a:p>
        </p:txBody>
      </p:sp>
      <p:sp>
        <p:nvSpPr>
          <p:cNvPr id="4" name="Text Placeholder 3">
            <a:extLst>
              <a:ext uri="{FF2B5EF4-FFF2-40B4-BE49-F238E27FC236}">
                <a16:creationId xmlns:a16="http://schemas.microsoft.com/office/drawing/2014/main" id="{EF2774E4-4516-2025-E494-EF28B137FB44}"/>
              </a:ext>
            </a:extLst>
          </p:cNvPr>
          <p:cNvSpPr>
            <a:spLocks noGrp="1"/>
          </p:cNvSpPr>
          <p:nvPr>
            <p:ph type="body" sz="half" idx="2"/>
          </p:nvPr>
        </p:nvSpPr>
        <p:spPr/>
        <p:txBody>
          <a:bodyPr/>
          <a:lstStyle/>
          <a:p>
            <a:endParaRPr lang="en-US"/>
          </a:p>
        </p:txBody>
      </p:sp>
      <p:pic>
        <p:nvPicPr>
          <p:cNvPr id="1026" name="Picture 2" descr="Building a Digital Nation - Good Things Foundation">
            <a:extLst>
              <a:ext uri="{FF2B5EF4-FFF2-40B4-BE49-F238E27FC236}">
                <a16:creationId xmlns:a16="http://schemas.microsoft.com/office/drawing/2014/main" id="{94991E56-9791-539A-2EA1-74B5E38A0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118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A718-759A-5D05-8549-67B281F2BAC0}"/>
              </a:ext>
            </a:extLst>
          </p:cNvPr>
          <p:cNvSpPr>
            <a:spLocks noGrp="1"/>
          </p:cNvSpPr>
          <p:nvPr>
            <p:ph type="title"/>
          </p:nvPr>
        </p:nvSpPr>
        <p:spPr/>
        <p:txBody>
          <a:bodyPr>
            <a:normAutofit/>
          </a:bodyPr>
          <a:lstStyle/>
          <a:p>
            <a:r>
              <a:rPr lang="en-US" sz="3600" b="1" dirty="0">
                <a:solidFill>
                  <a:srgbClr val="0070C0"/>
                </a:solidFill>
              </a:rPr>
              <a:t>What is the Digital Inclusion Challenge?</a:t>
            </a:r>
          </a:p>
        </p:txBody>
      </p:sp>
      <p:sp>
        <p:nvSpPr>
          <p:cNvPr id="3" name="Content Placeholder 2">
            <a:extLst>
              <a:ext uri="{FF2B5EF4-FFF2-40B4-BE49-F238E27FC236}">
                <a16:creationId xmlns:a16="http://schemas.microsoft.com/office/drawing/2014/main" id="{E9B3ED94-F627-4C70-AD46-2B7CB7D20DA5}"/>
              </a:ext>
            </a:extLst>
          </p:cNvPr>
          <p:cNvSpPr>
            <a:spLocks noGrp="1"/>
          </p:cNvSpPr>
          <p:nvPr>
            <p:ph idx="1"/>
          </p:nvPr>
        </p:nvSpPr>
        <p:spPr>
          <a:xfrm>
            <a:off x="838200" y="1418896"/>
            <a:ext cx="10515600" cy="4992413"/>
          </a:xfrm>
        </p:spPr>
        <p:txBody>
          <a:bodyPr>
            <a:normAutofit fontScale="77500" lnSpcReduction="20000"/>
          </a:bodyPr>
          <a:lstStyle/>
          <a:p>
            <a:r>
              <a:rPr lang="en-GB" b="0" i="0" u="none" strike="noStrike" dirty="0">
                <a:solidFill>
                  <a:srgbClr val="0070C0"/>
                </a:solidFill>
                <a:effectLst/>
                <a:latin typeface="Arial" panose="020B0604020202020204" pitchFamily="34" charset="0"/>
              </a:rPr>
              <a:t>How do we develop the big picture understanding that digital inclusion is a creator, indicator and predictor of poverty?</a:t>
            </a:r>
            <a:endParaRPr lang="en-GB" b="0" i="0" u="none" strike="noStrike" dirty="0">
              <a:solidFill>
                <a:srgbClr val="0070C0"/>
              </a:solidFill>
              <a:effectLst/>
              <a:latin typeface="Symbol" pitchFamily="2" charset="2"/>
            </a:endParaRPr>
          </a:p>
          <a:p>
            <a:pPr marL="0" indent="0" algn="l">
              <a:buNone/>
            </a:pPr>
            <a:r>
              <a:rPr lang="en-GB" b="0" i="0" u="none" strike="noStrike" dirty="0">
                <a:solidFill>
                  <a:srgbClr val="0070C0"/>
                </a:solidFill>
                <a:effectLst/>
                <a:latin typeface="Symbol" pitchFamily="2" charset="2"/>
              </a:rPr>
              <a:t>• </a:t>
            </a:r>
            <a:r>
              <a:rPr lang="en-GB" b="0" i="0" u="none" strike="noStrike" dirty="0">
                <a:solidFill>
                  <a:srgbClr val="0070C0"/>
                </a:solidFill>
                <a:effectLst/>
                <a:latin typeface="Arial" panose="020B0604020202020204" pitchFamily="34" charset="0"/>
              </a:rPr>
              <a:t>How do we eliminate the geographical inequity that derives from the lack of consistent awareness of the impact and importance of digital exclusion?</a:t>
            </a:r>
            <a:endParaRPr lang="en-GB" b="0" i="0" u="none" strike="noStrike" dirty="0">
              <a:solidFill>
                <a:srgbClr val="0070C0"/>
              </a:solidFill>
              <a:effectLst/>
              <a:latin typeface="-webkit-standard"/>
            </a:endParaRPr>
          </a:p>
          <a:p>
            <a:pPr marL="0" indent="0" algn="l">
              <a:buNone/>
            </a:pPr>
            <a:r>
              <a:rPr lang="en-GB" b="0" i="0" u="none" strike="noStrike" dirty="0">
                <a:solidFill>
                  <a:srgbClr val="0070C0"/>
                </a:solidFill>
                <a:effectLst/>
                <a:latin typeface="Symbol" pitchFamily="2" charset="2"/>
              </a:rPr>
              <a:t>• </a:t>
            </a:r>
            <a:r>
              <a:rPr lang="en-GB" b="0" i="0" u="none" strike="noStrike" dirty="0">
                <a:solidFill>
                  <a:srgbClr val="0070C0"/>
                </a:solidFill>
                <a:effectLst/>
                <a:latin typeface="Arial" panose="020B0604020202020204" pitchFamily="34" charset="0"/>
              </a:rPr>
              <a:t>How do we develop sustainable models that help us focus on prevention of digital exclusion and that reduces demand/exclusion further downstream?</a:t>
            </a:r>
            <a:endParaRPr lang="en-GB" b="0" i="0" u="none" strike="noStrike" dirty="0">
              <a:solidFill>
                <a:srgbClr val="0070C0"/>
              </a:solidFill>
              <a:effectLst/>
              <a:latin typeface="-webkit-standard"/>
            </a:endParaRPr>
          </a:p>
          <a:p>
            <a:pPr marL="0" indent="0" algn="l">
              <a:buNone/>
            </a:pPr>
            <a:r>
              <a:rPr lang="en-GB" b="0" i="0" u="none" strike="noStrike" dirty="0">
                <a:solidFill>
                  <a:srgbClr val="0070C0"/>
                </a:solidFill>
                <a:effectLst/>
                <a:latin typeface="Symbol" pitchFamily="2" charset="2"/>
              </a:rPr>
              <a:t>• </a:t>
            </a:r>
            <a:r>
              <a:rPr lang="en-GB" b="0" i="0" u="none" strike="noStrike" dirty="0">
                <a:solidFill>
                  <a:srgbClr val="0070C0"/>
                </a:solidFill>
                <a:effectLst/>
                <a:latin typeface="Arial" panose="020B0604020202020204" pitchFamily="34" charset="0"/>
              </a:rPr>
              <a:t>How do we tackle challenges once rather than developing multiple solutions, multiple times?</a:t>
            </a:r>
            <a:endParaRPr lang="en-GB" b="0" i="0" u="none" strike="noStrike" dirty="0">
              <a:solidFill>
                <a:srgbClr val="0070C0"/>
              </a:solidFill>
              <a:effectLst/>
              <a:latin typeface="-webkit-standard"/>
            </a:endParaRPr>
          </a:p>
          <a:p>
            <a:pPr marL="0" indent="0" algn="l">
              <a:buNone/>
            </a:pPr>
            <a:r>
              <a:rPr lang="en-GB" b="0" i="0" u="none" strike="noStrike" dirty="0">
                <a:solidFill>
                  <a:srgbClr val="0070C0"/>
                </a:solidFill>
                <a:effectLst/>
                <a:latin typeface="Symbol" pitchFamily="2" charset="2"/>
              </a:rPr>
              <a:t>• </a:t>
            </a:r>
            <a:r>
              <a:rPr lang="en-GB" b="0" i="0" u="none" strike="noStrike" dirty="0">
                <a:solidFill>
                  <a:srgbClr val="0070C0"/>
                </a:solidFill>
                <a:effectLst/>
                <a:latin typeface="Arial" panose="020B0604020202020204" pitchFamily="34" charset="0"/>
              </a:rPr>
              <a:t>How do we work together to tackle the major structural barriers in how we design and deliver services and solutions?</a:t>
            </a:r>
            <a:endParaRPr lang="en-GB" b="0" i="0" u="none" strike="noStrike" dirty="0">
              <a:solidFill>
                <a:srgbClr val="0070C0"/>
              </a:solidFill>
              <a:effectLst/>
              <a:latin typeface="-webkit-standard"/>
            </a:endParaRPr>
          </a:p>
          <a:p>
            <a:pPr marL="0" indent="0" algn="l">
              <a:buNone/>
            </a:pPr>
            <a:r>
              <a:rPr lang="en-GB" b="0" i="0" u="none" strike="noStrike" dirty="0">
                <a:solidFill>
                  <a:srgbClr val="0070C0"/>
                </a:solidFill>
                <a:effectLst/>
                <a:latin typeface="Symbol" pitchFamily="2" charset="2"/>
              </a:rPr>
              <a:t>• </a:t>
            </a:r>
            <a:r>
              <a:rPr lang="en-GB" b="0" i="0" u="none" strike="noStrike" dirty="0">
                <a:solidFill>
                  <a:srgbClr val="0070C0"/>
                </a:solidFill>
                <a:effectLst/>
                <a:latin typeface="Arial" panose="020B0604020202020204" pitchFamily="34" charset="0"/>
              </a:rPr>
              <a:t>How do we coordinate investment more effectively to create the greatest impact from the resources we have and avoid duplication?</a:t>
            </a:r>
            <a:endParaRPr lang="en-GB" b="0" i="0" u="none" strike="noStrike" dirty="0">
              <a:solidFill>
                <a:srgbClr val="0070C0"/>
              </a:solidFill>
              <a:effectLst/>
              <a:latin typeface="-webkit-standard"/>
            </a:endParaRPr>
          </a:p>
          <a:p>
            <a:pPr marL="0" indent="0" algn="l">
              <a:buNone/>
            </a:pPr>
            <a:r>
              <a:rPr lang="en-GB" b="0" i="0" u="none" strike="noStrike" dirty="0">
                <a:solidFill>
                  <a:srgbClr val="0070C0"/>
                </a:solidFill>
                <a:effectLst/>
                <a:latin typeface="Symbol" pitchFamily="2" charset="2"/>
              </a:rPr>
              <a:t>• </a:t>
            </a:r>
            <a:r>
              <a:rPr lang="en-GB" b="0" i="0" u="none" strike="noStrike" dirty="0">
                <a:solidFill>
                  <a:srgbClr val="0070C0"/>
                </a:solidFill>
                <a:effectLst/>
                <a:latin typeface="Arial" panose="020B0604020202020204" pitchFamily="34" charset="0"/>
              </a:rPr>
              <a:t>How do we build capacity and capability on the ground to provide sustainable support from the most appropriate professional?</a:t>
            </a:r>
            <a:endParaRPr lang="en-GB" b="0" i="0" u="none" strike="noStrike" dirty="0">
              <a:solidFill>
                <a:srgbClr val="0070C0"/>
              </a:solidFill>
              <a:effectLst/>
              <a:latin typeface="-webkit-standard"/>
            </a:endParaRPr>
          </a:p>
          <a:p>
            <a:pPr marL="0" indent="0" algn="l">
              <a:buNone/>
            </a:pPr>
            <a:r>
              <a:rPr lang="en-GB" b="0" i="0" u="none" strike="noStrike" dirty="0">
                <a:solidFill>
                  <a:srgbClr val="0070C0"/>
                </a:solidFill>
                <a:effectLst/>
                <a:latin typeface="Symbol" pitchFamily="2" charset="2"/>
              </a:rPr>
              <a:t>• </a:t>
            </a:r>
            <a:r>
              <a:rPr lang="en-GB" b="0" i="0" u="none" strike="noStrike" dirty="0">
                <a:solidFill>
                  <a:srgbClr val="0070C0"/>
                </a:solidFill>
                <a:effectLst/>
                <a:latin typeface="Arial" panose="020B0604020202020204" pitchFamily="34" charset="0"/>
              </a:rPr>
              <a:t>How do we build people’s confidence, motivation and skills to participate in digital society throughout their life course?</a:t>
            </a:r>
            <a:endParaRPr lang="en-GB" b="0" i="0" u="none" strike="noStrike" dirty="0">
              <a:solidFill>
                <a:srgbClr val="0070C0"/>
              </a:solidFill>
              <a:effectLst/>
              <a:latin typeface="-webkit-standard"/>
            </a:endParaRPr>
          </a:p>
          <a:p>
            <a:endParaRPr lang="en-US" dirty="0"/>
          </a:p>
        </p:txBody>
      </p:sp>
    </p:spTree>
    <p:extLst>
      <p:ext uri="{BB962C8B-B14F-4D97-AF65-F5344CB8AC3E}">
        <p14:creationId xmlns:p14="http://schemas.microsoft.com/office/powerpoint/2010/main" val="20772898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10efe0bd-a030-4bca-809c-b5e6745e499a}" enabled="0" method="" siteId="{10efe0bd-a030-4bca-809c-b5e6745e499a}" removed="1"/>
</clbl:labelList>
</file>

<file path=docProps/app.xml><?xml version="1.0" encoding="utf-8"?>
<Properties xmlns="http://schemas.openxmlformats.org/officeDocument/2006/extended-properties" xmlns:vt="http://schemas.openxmlformats.org/officeDocument/2006/docPropsVTypes">
  <TotalTime>44</TotalTime>
  <Words>923</Words>
  <Application>Microsoft Office PowerPoint</Application>
  <PresentationFormat>Widescreen</PresentationFormat>
  <Paragraphs>135</Paragraphs>
  <Slides>24</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Aptos</vt:lpstr>
      <vt:lpstr>Aptos Display</vt:lpstr>
      <vt:lpstr>Arial</vt:lpstr>
      <vt:lpstr>Arial Black</vt:lpstr>
      <vt:lpstr>Calibri</vt:lpstr>
      <vt:lpstr>Calibri Light</vt:lpstr>
      <vt:lpstr>Liberation Serif</vt:lpstr>
      <vt:lpstr>Songti SC</vt:lpstr>
      <vt:lpstr>Symbol</vt:lpstr>
      <vt:lpstr>-webkit-standard</vt:lpstr>
      <vt:lpstr>Office Theme</vt:lpstr>
      <vt:lpstr>Office Theme</vt:lpstr>
      <vt:lpstr>Office Theme</vt:lpstr>
      <vt:lpstr>Collective Force for Health and Wellbeing</vt:lpstr>
      <vt:lpstr>Digital Health and Care Strategy vision</vt:lpstr>
      <vt:lpstr>Digital health inclusion</vt:lpstr>
      <vt:lpstr>The challenge</vt:lpstr>
      <vt:lpstr>Libraries as a Collective Force for digital inclusion </vt:lpstr>
      <vt:lpstr>Collective Force Digital Inclusion Webinar – 12.12.25</vt:lpstr>
      <vt:lpstr>What is the digital divide?</vt:lpstr>
      <vt:lpstr>PowerPoint Presentation</vt:lpstr>
      <vt:lpstr>What is the Digital Inclusion Challenge?</vt:lpstr>
      <vt:lpstr>Digital Inclusion Alliance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Healthcare Improvement Scotland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 Wales (NHS Healthcare Improvement Scotland)</dc:creator>
  <cp:lastModifiedBy>Ann Wales (NHS Healthcare Improvement Scotland)</cp:lastModifiedBy>
  <cp:revision>2</cp:revision>
  <dcterms:created xsi:type="dcterms:W3CDTF">2024-12-12T15:06:01Z</dcterms:created>
  <dcterms:modified xsi:type="dcterms:W3CDTF">2024-12-16T10:29:34Z</dcterms:modified>
</cp:coreProperties>
</file>