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4" r:id="rId7"/>
    <p:sldId id="266" r:id="rId8"/>
    <p:sldId id="268" r:id="rId9"/>
    <p:sldId id="270" r:id="rId10"/>
    <p:sldId id="272" r:id="rId11"/>
    <p:sldId id="274" r:id="rId12"/>
  </p:sldIdLst>
  <p:sldSz cx="9144000" cy="5143500" type="screen16x9"/>
  <p:notesSz cx="6858000" cy="9144000"/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Community (GP/Community Nurse/Public Health etc.)</c:v>
                </c:pt>
                <c:pt idx="1">
                  <c:v>Hospital (Ward staff/Consultant/Outpatient Care etc.)</c:v>
                </c:pt>
                <c:pt idx="2">
                  <c:v>Other (please specify)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0.88890000000000002</c:v>
                </c:pt>
                <c:pt idx="1">
                  <c:v>0.1111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egendEntry>
        <c:idx val="2"/>
        <c:delete val="1"/>
      </c:legendEntry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1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Very satisfied</c:v>
                </c:pt>
                <c:pt idx="1">
                  <c:v>Satisfied</c:v>
                </c:pt>
                <c:pt idx="2">
                  <c:v>Neither satisfied nor dissatisfied</c:v>
                </c:pt>
                <c:pt idx="3">
                  <c:v>Dissatisfied</c:v>
                </c:pt>
                <c:pt idx="4">
                  <c:v>Very dissatisfied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0.50790000000000002</c:v>
                </c:pt>
                <c:pt idx="1">
                  <c:v>0.44440000000000002</c:v>
                </c:pt>
                <c:pt idx="2">
                  <c:v>4.7600000000000003E-2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legendEntry>
        <c:idx val="4"/>
        <c:delete val="1"/>
      </c:legendEntry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1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Very satisfied</c:v>
                </c:pt>
                <c:pt idx="1">
                  <c:v>Satisfied</c:v>
                </c:pt>
                <c:pt idx="2">
                  <c:v>Neither satisfied nor dissatisfied</c:v>
                </c:pt>
                <c:pt idx="3">
                  <c:v>Dissatisfied</c:v>
                </c:pt>
                <c:pt idx="4">
                  <c:v>Very dissatisfied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0.55559999999999998</c:v>
                </c:pt>
                <c:pt idx="1">
                  <c:v>0.41270000000000001</c:v>
                </c:pt>
                <c:pt idx="2">
                  <c:v>3.1699999999999999E-2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legendEntry>
        <c:idx val="4"/>
        <c:delete val="1"/>
      </c:legendEntry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1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2"/>
              <c:layout>
                <c:manualLayout>
                  <c:x val="-1.8146286791060654E-3"/>
                  <c:y val="2.84672541119911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6292573582120975E-3"/>
                  <c:y val="-4.270088116798679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Very satisfied</c:v>
                </c:pt>
                <c:pt idx="1">
                  <c:v>Satisfied</c:v>
                </c:pt>
                <c:pt idx="2">
                  <c:v>Neither satisfied nor dissatisfied</c:v>
                </c:pt>
                <c:pt idx="3">
                  <c:v>Dissatisfied</c:v>
                </c:pt>
                <c:pt idx="4">
                  <c:v>Very dissatisfied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0.55559999999999998</c:v>
                </c:pt>
                <c:pt idx="1">
                  <c:v>0.36509999999999998</c:v>
                </c:pt>
                <c:pt idx="2">
                  <c:v>4.7600000000000003E-2</c:v>
                </c:pt>
                <c:pt idx="3">
                  <c:v>3.1699999999999999E-2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egendEntry>
        <c:idx val="4"/>
        <c:delete val="1"/>
      </c:legendEntry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1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4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Very satisfied</c:v>
                </c:pt>
                <c:pt idx="1">
                  <c:v>Satisfied</c:v>
                </c:pt>
                <c:pt idx="2">
                  <c:v>Neither satisfied nor dissatisfied</c:v>
                </c:pt>
                <c:pt idx="3">
                  <c:v>Dissatisfied</c:v>
                </c:pt>
                <c:pt idx="4">
                  <c:v>Very dissatisfied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0.254</c:v>
                </c:pt>
                <c:pt idx="1">
                  <c:v>0.50790000000000002</c:v>
                </c:pt>
                <c:pt idx="2">
                  <c:v>0.1905</c:v>
                </c:pt>
                <c:pt idx="3">
                  <c:v>4.7600000000000003E-2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egendEntry>
        <c:idx val="4"/>
        <c:delete val="1"/>
      </c:legendEntry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1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2"/>
              <c:layout>
                <c:manualLayout>
                  <c:x val="-3.6292573582121308E-3"/>
                  <c:y val="1.067522029199669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2585147164242617E-3"/>
                  <c:y val="7.116813527997797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073143395530326E-3"/>
                  <c:y val="0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Sheet1!$A$2:$A$9</c:f>
              <c:strCache>
                <c:ptCount val="8"/>
                <c:pt idx="0">
                  <c:v>GP ICE</c:v>
                </c:pt>
                <c:pt idx="1">
                  <c:v>Clinical Portal</c:v>
                </c:pt>
                <c:pt idx="2">
                  <c:v>Trakcare</c:v>
                </c:pt>
                <c:pt idx="3">
                  <c:v>Telephone</c:v>
                </c:pt>
                <c:pt idx="4">
                  <c:v>Hardcopy report</c:v>
                </c:pt>
                <c:pt idx="5">
                  <c:v>ICNET</c:v>
                </c:pt>
                <c:pt idx="6">
                  <c:v>SCI</c:v>
                </c:pt>
                <c:pt idx="7">
                  <c:v>Other (please specify)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0.50790000000000002</c:v>
                </c:pt>
                <c:pt idx="1">
                  <c:v>9.5200000000000007E-2</c:v>
                </c:pt>
                <c:pt idx="2">
                  <c:v>7.9399999999999998E-2</c:v>
                </c:pt>
                <c:pt idx="3">
                  <c:v>0</c:v>
                </c:pt>
                <c:pt idx="4">
                  <c:v>6.3500000000000001E-2</c:v>
                </c:pt>
                <c:pt idx="5">
                  <c:v>0</c:v>
                </c:pt>
                <c:pt idx="6">
                  <c:v>4.7600000000000003E-2</c:v>
                </c:pt>
                <c:pt idx="7">
                  <c:v>0.20630000000000001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egendEntry>
        <c:idx val="5"/>
        <c:delete val="1"/>
      </c:legendEntry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1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0"/>
                  <c:y val="3.558406763998898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2585147164242617E-3"/>
                  <c:y val="-4.270088116798679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Very satisfied</c:v>
                </c:pt>
                <c:pt idx="1">
                  <c:v>Satisfied</c:v>
                </c:pt>
                <c:pt idx="2">
                  <c:v>Neither satisfied nor dissatisfied</c:v>
                </c:pt>
                <c:pt idx="3">
                  <c:v>Dissatisfied</c:v>
                </c:pt>
                <c:pt idx="4">
                  <c:v>Very dissatisfied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6.3500000000000001E-2</c:v>
                </c:pt>
                <c:pt idx="1">
                  <c:v>0.254</c:v>
                </c:pt>
                <c:pt idx="2">
                  <c:v>0.65080000000000005</c:v>
                </c:pt>
                <c:pt idx="3">
                  <c:v>3.1699999999999999E-2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egendEntry>
        <c:idx val="4"/>
        <c:delete val="1"/>
      </c:legendEntry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1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Very satisfied</c:v>
                </c:pt>
                <c:pt idx="1">
                  <c:v>Satisfied</c:v>
                </c:pt>
                <c:pt idx="2">
                  <c:v>Neither satisfied nor dissatisfied</c:v>
                </c:pt>
                <c:pt idx="3">
                  <c:v>Dissatisfied</c:v>
                </c:pt>
                <c:pt idx="4">
                  <c:v>Very dissatisfied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0.47620000000000001</c:v>
                </c:pt>
                <c:pt idx="1">
                  <c:v>0.47620000000000001</c:v>
                </c:pt>
                <c:pt idx="2">
                  <c:v>4.7600000000000003E-2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legendEntry>
        <c:idx val="4"/>
        <c:delete val="1"/>
      </c:legendEntry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1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numFmt formatCode="0.0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Extremely valuable</c:v>
                </c:pt>
                <c:pt idx="1">
                  <c:v>Very valuable</c:v>
                </c:pt>
                <c:pt idx="2">
                  <c:v>Somewhat valuable</c:v>
                </c:pt>
                <c:pt idx="3">
                  <c:v>Not so valuable</c:v>
                </c:pt>
                <c:pt idx="4">
                  <c:v>Not at all valuable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0.16389999999999999</c:v>
                </c:pt>
                <c:pt idx="1">
                  <c:v>0.36070000000000002</c:v>
                </c:pt>
                <c:pt idx="2">
                  <c:v>0.3115</c:v>
                </c:pt>
                <c:pt idx="3">
                  <c:v>8.2000000000000003E-2</c:v>
                </c:pt>
                <c:pt idx="4">
                  <c:v>8.2000000000000003E-2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1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0.60714</cdr:x>
      <cdr:y>0.74379</cdr:y>
    </cdr:from>
    <cdr:to>
      <cdr:x>0.73779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49178" y="311467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4871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8252A03B-2D42-4DAE-8460-CF96145A8DF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15136" y="1005080"/>
            <a:ext cx="8229600" cy="3569013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Master text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FCB14CF1-AB9B-4870-9E5C-AD8F31C7FF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322" y="627419"/>
            <a:ext cx="8229600" cy="239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Master text style</a:t>
            </a:r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E39551A5-770E-3978-ED85-9963EA081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3937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598A6424-24D4-9A7A-503B-1810D9718646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E8D6880F-98FC-C70E-7434-35DAC835CC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7787252" cy="1234730"/>
          </a:xfrm>
        </p:spPr>
        <p:txBody>
          <a:bodyPr anchor="b">
            <a:norm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style (only changes made to the parent slide will be reflected in the app)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66162" y="3729038"/>
            <a:ext cx="2938463" cy="385762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slide subtitle style</a:t>
            </a:r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xmlns:a14="http://schemas.microsoft.com/office/drawing/2010/main" xmlns="" id="{B397FB30-D0E6-47F8-D354-616B0E20A00C}"/>
              </a:ext>
            </a:extLst>
          </p:cNvPr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:a14="http://schemas.microsoft.com/office/drawing/2010/main" xmlns="" id="{664C1F35-7934-3723-FBBD-74C99BCA9C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58633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 style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CDF05C82-1244-9CA3-984A-2EEF32F79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0601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95CE0200-F192-0824-3C26-E467CCA0AF48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EEAE7EF1-F906-EB3F-7B2E-99EE2BAA37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81143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2570" y="666350"/>
            <a:ext cx="5332506" cy="249144"/>
          </a:xfrm>
        </p:spPr>
        <p:txBody>
          <a:bodyPr/>
          <a:lstStyle/>
          <a:p>
            <a:pPr lvl="0"/>
            <a:r>
              <a:rPr lang="en-US" dirty="0"/>
              <a:t>Master text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9FE2B938-E785-E802-7A9A-5AD4FEF60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93976" y="4811867"/>
            <a:ext cx="630279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13756DC3-62A3-EAD0-0902-502D886CC750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91750C52-00F9-42B7-9AC0-F5417C88D4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4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270516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570" y="666350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67FE218-D8C1-4598-C115-912209DA1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8920" y="4811866"/>
            <a:ext cx="638099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1" r:id="rId3"/>
    <p:sldLayoutId id="2147483675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GGC Clinical Microbiology User Survey 2023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Friday, September 27, 2024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Q8: Overall, how satisfied are you with the laboratory service?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63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919207"/>
              </p:ext>
            </p:extLst>
          </p:nvPr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Q9: How valuable is the laboratory's UKAS accreditation status to you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61   Skipped: 2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576127"/>
              </p:ext>
            </p:extLst>
          </p:nvPr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Date Created: Monday, September 04, 2023</a:t>
            </a:r>
            <a:endParaRPr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63</a:t>
            </a:r>
            <a:endParaRPr dirty="0"/>
          </a:p>
        </p:txBody>
      </p:sp>
      <p:sp>
        <p:nvSpPr>
          <p:cNvPr id="4" name="Text Placa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/>
              <a:t>Total Responses</a:t>
            </a:r>
            <a:endParaRPr dirty="0"/>
          </a:p>
        </p:txBody>
      </p:sp>
      <p:sp>
        <p:nvSpPr>
          <p:cNvPr id="5" name="Text Placa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Complete Responses: 63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Q1: Please select staff group as appropriate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63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363292"/>
              </p:ext>
            </p:extLst>
          </p:nvPr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Q2: How satisfied are you with turnaround times?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63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122056"/>
              </p:ext>
            </p:extLst>
          </p:nvPr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Q3: How satisfied are you with access to laboratory results?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63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381452"/>
              </p:ext>
            </p:extLst>
          </p:nvPr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Q4: How satisfied are you with clinical advice given?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63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20408"/>
              </p:ext>
            </p:extLst>
          </p:nvPr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Q5: How satisfied are you with transport of samples to the laboratory (including OOHs)?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63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179555"/>
              </p:ext>
            </p:extLst>
          </p:nvPr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Q6: How do you routinely review laboratory results?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63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797563"/>
              </p:ext>
            </p:extLst>
          </p:nvPr>
        </p:nvGraphicFramePr>
        <p:xfrm>
          <a:off x="1147167" y="951630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39345" y="3622963"/>
            <a:ext cx="1226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0070C0"/>
                </a:solidFill>
              </a:rPr>
              <a:t>Other: </a:t>
            </a:r>
            <a:r>
              <a:rPr lang="en-GB" sz="1200" dirty="0" err="1" smtClean="0">
                <a:solidFill>
                  <a:srgbClr val="0070C0"/>
                </a:solidFill>
              </a:rPr>
              <a:t>Docman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Q7: How satisfied are you with the department's user manual?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63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687923"/>
              </p:ext>
            </p:extLst>
          </p:nvPr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ata slides">
  <a:themeElements>
    <a:clrScheme name="Custom 93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00BF6F"/>
      </a:accent1>
      <a:accent2>
        <a:srgbClr val="507CB6"/>
      </a:accent2>
      <a:accent3>
        <a:srgbClr val="F9BE00"/>
      </a:accent3>
      <a:accent4>
        <a:srgbClr val="6BC8CD"/>
      </a:accent4>
      <a:accent5>
        <a:srgbClr val="EA854B"/>
      </a:accent5>
      <a:accent6>
        <a:srgbClr val="7D5E8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197</Words>
  <Application>Microsoft Office PowerPoint</Application>
  <PresentationFormat>On-screen Show (16:9)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Data slides</vt:lpstr>
      <vt:lpstr>PowerPoint Presentation</vt:lpstr>
      <vt:lpstr>63</vt:lpstr>
      <vt:lpstr>Q1: Please select staff group as appropriate</vt:lpstr>
      <vt:lpstr>Q2: How satisfied are you with turnaround times?</vt:lpstr>
      <vt:lpstr>Q3: How satisfied are you with access to laboratory results?</vt:lpstr>
      <vt:lpstr>Q4: How satisfied are you with clinical advice given?</vt:lpstr>
      <vt:lpstr>Q5: How satisfied are you with transport of samples to the laboratory (including OOHs)?</vt:lpstr>
      <vt:lpstr>Q6: How do you routinely review laboratory results?</vt:lpstr>
      <vt:lpstr>Q7: How satisfied are you with the department's user manual?</vt:lpstr>
      <vt:lpstr>Q8: Overall, how satisfied are you with the laboratory service?</vt:lpstr>
      <vt:lpstr>Q9: How valuable is the laboratory's UKAS accreditation status to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Wilson, Gareth</dc:creator>
  <cp:lastModifiedBy>Wilson, Gareth</cp:lastModifiedBy>
  <cp:revision>1</cp:revision>
  <dcterms:modified xsi:type="dcterms:W3CDTF">2024-09-27T15:19:16Z</dcterms:modified>
</cp:coreProperties>
</file>