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73" r:id="rId2"/>
    <p:sldId id="271" r:id="rId3"/>
    <p:sldId id="274" r:id="rId4"/>
    <p:sldId id="262" r:id="rId5"/>
    <p:sldId id="259" r:id="rId6"/>
    <p:sldId id="264" r:id="rId7"/>
    <p:sldId id="267" r:id="rId8"/>
  </p:sldIdLst>
  <p:sldSz cx="6858000" cy="9906000" type="A4"/>
  <p:notesSz cx="7099300" cy="10234613"/>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HS Highland"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C0C0C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74" autoAdjust="0"/>
  </p:normalViewPr>
  <p:slideViewPr>
    <p:cSldViewPr>
      <p:cViewPr>
        <p:scale>
          <a:sx n="85" d="100"/>
          <a:sy n="85" d="100"/>
        </p:scale>
        <p:origin x="-3162" y="-78"/>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2" y="0"/>
            <a:ext cx="3077137" cy="512304"/>
          </a:xfrm>
          <a:prstGeom prst="rect">
            <a:avLst/>
          </a:prstGeom>
          <a:noFill/>
          <a:ln w="9525">
            <a:noFill/>
            <a:miter lim="800000"/>
            <a:headEnd/>
            <a:tailEnd/>
          </a:ln>
          <a:effectLst/>
        </p:spPr>
        <p:txBody>
          <a:bodyPr vert="horz" wrap="square" lIns="94750" tIns="47374" rIns="94750" bIns="47374" numCol="1" anchor="t" anchorCtr="0" compatLnSpc="1">
            <a:prstTxWarp prst="textNoShape">
              <a:avLst/>
            </a:prstTxWarp>
          </a:bodyPr>
          <a:lstStyle>
            <a:lvl1pPr>
              <a:defRPr sz="1200"/>
            </a:lvl1pPr>
          </a:lstStyle>
          <a:p>
            <a:endParaRPr lang="en-GB" dirty="0"/>
          </a:p>
        </p:txBody>
      </p:sp>
      <p:sp>
        <p:nvSpPr>
          <p:cNvPr id="9219" name="Rectangle 3"/>
          <p:cNvSpPr>
            <a:spLocks noGrp="1" noChangeArrowheads="1"/>
          </p:cNvSpPr>
          <p:nvPr>
            <p:ph type="dt" sz="quarter" idx="1"/>
          </p:nvPr>
        </p:nvSpPr>
        <p:spPr bwMode="auto">
          <a:xfrm>
            <a:off x="4022164" y="0"/>
            <a:ext cx="3077137" cy="512304"/>
          </a:xfrm>
          <a:prstGeom prst="rect">
            <a:avLst/>
          </a:prstGeom>
          <a:noFill/>
          <a:ln w="9525">
            <a:noFill/>
            <a:miter lim="800000"/>
            <a:headEnd/>
            <a:tailEnd/>
          </a:ln>
          <a:effectLst/>
        </p:spPr>
        <p:txBody>
          <a:bodyPr vert="horz" wrap="square" lIns="94750" tIns="47374" rIns="94750" bIns="47374" numCol="1" anchor="t" anchorCtr="0" compatLnSpc="1">
            <a:prstTxWarp prst="textNoShape">
              <a:avLst/>
            </a:prstTxWarp>
          </a:bodyPr>
          <a:lstStyle>
            <a:lvl1pPr algn="r">
              <a:defRPr sz="1200"/>
            </a:lvl1pPr>
          </a:lstStyle>
          <a:p>
            <a:endParaRPr lang="en-GB" dirty="0"/>
          </a:p>
        </p:txBody>
      </p:sp>
      <p:sp>
        <p:nvSpPr>
          <p:cNvPr id="9220" name="Rectangle 4"/>
          <p:cNvSpPr>
            <a:spLocks noGrp="1" noChangeArrowheads="1"/>
          </p:cNvSpPr>
          <p:nvPr>
            <p:ph type="ftr" sz="quarter" idx="2"/>
          </p:nvPr>
        </p:nvSpPr>
        <p:spPr bwMode="auto">
          <a:xfrm>
            <a:off x="2" y="9722309"/>
            <a:ext cx="3077137" cy="512304"/>
          </a:xfrm>
          <a:prstGeom prst="rect">
            <a:avLst/>
          </a:prstGeom>
          <a:noFill/>
          <a:ln w="9525">
            <a:noFill/>
            <a:miter lim="800000"/>
            <a:headEnd/>
            <a:tailEnd/>
          </a:ln>
          <a:effectLst/>
        </p:spPr>
        <p:txBody>
          <a:bodyPr vert="horz" wrap="square" lIns="94750" tIns="47374" rIns="94750" bIns="47374" numCol="1" anchor="b" anchorCtr="0" compatLnSpc="1">
            <a:prstTxWarp prst="textNoShape">
              <a:avLst/>
            </a:prstTxWarp>
          </a:bodyPr>
          <a:lstStyle>
            <a:lvl1pPr>
              <a:defRPr sz="1200"/>
            </a:lvl1pPr>
          </a:lstStyle>
          <a:p>
            <a:endParaRPr lang="en-GB" dirty="0"/>
          </a:p>
        </p:txBody>
      </p:sp>
      <p:sp>
        <p:nvSpPr>
          <p:cNvPr id="9221" name="Rectangle 5"/>
          <p:cNvSpPr>
            <a:spLocks noGrp="1" noChangeArrowheads="1"/>
          </p:cNvSpPr>
          <p:nvPr>
            <p:ph type="sldNum" sz="quarter" idx="3"/>
          </p:nvPr>
        </p:nvSpPr>
        <p:spPr bwMode="auto">
          <a:xfrm>
            <a:off x="4022164" y="9722309"/>
            <a:ext cx="3077137" cy="512304"/>
          </a:xfrm>
          <a:prstGeom prst="rect">
            <a:avLst/>
          </a:prstGeom>
          <a:noFill/>
          <a:ln w="9525">
            <a:noFill/>
            <a:miter lim="800000"/>
            <a:headEnd/>
            <a:tailEnd/>
          </a:ln>
          <a:effectLst/>
        </p:spPr>
        <p:txBody>
          <a:bodyPr vert="horz" wrap="square" lIns="94750" tIns="47374" rIns="94750" bIns="47374" numCol="1" anchor="b" anchorCtr="0" compatLnSpc="1">
            <a:prstTxWarp prst="textNoShape">
              <a:avLst/>
            </a:prstTxWarp>
          </a:bodyPr>
          <a:lstStyle>
            <a:lvl1pPr algn="r">
              <a:defRPr sz="1200"/>
            </a:lvl1pPr>
          </a:lstStyle>
          <a:p>
            <a:fld id="{803C4F02-A4F6-4127-8D49-B1930E58CDF9}" type="slidenum">
              <a:rPr lang="en-GB"/>
              <a:pPr/>
              <a:t>‹#›</a:t>
            </a:fld>
            <a:endParaRPr lang="en-GB" dirty="0"/>
          </a:p>
        </p:txBody>
      </p:sp>
    </p:spTree>
    <p:extLst>
      <p:ext uri="{BB962C8B-B14F-4D97-AF65-F5344CB8AC3E}">
        <p14:creationId xmlns:p14="http://schemas.microsoft.com/office/powerpoint/2010/main" xmlns="" val="2041608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77137" cy="512304"/>
          </a:xfrm>
          <a:prstGeom prst="rect">
            <a:avLst/>
          </a:prstGeom>
        </p:spPr>
        <p:txBody>
          <a:bodyPr vert="horz" lIns="94750" tIns="47374" rIns="94750" bIns="47374" rtlCol="0"/>
          <a:lstStyle>
            <a:lvl1pPr algn="l">
              <a:defRPr sz="1200"/>
            </a:lvl1pPr>
          </a:lstStyle>
          <a:p>
            <a:endParaRPr lang="en-GB" dirty="0"/>
          </a:p>
        </p:txBody>
      </p:sp>
      <p:sp>
        <p:nvSpPr>
          <p:cNvPr id="3" name="Date Placeholder 2"/>
          <p:cNvSpPr>
            <a:spLocks noGrp="1"/>
          </p:cNvSpPr>
          <p:nvPr>
            <p:ph type="dt" idx="1"/>
          </p:nvPr>
        </p:nvSpPr>
        <p:spPr>
          <a:xfrm>
            <a:off x="4020509" y="0"/>
            <a:ext cx="3077137" cy="512304"/>
          </a:xfrm>
          <a:prstGeom prst="rect">
            <a:avLst/>
          </a:prstGeom>
        </p:spPr>
        <p:txBody>
          <a:bodyPr vert="horz" lIns="94750" tIns="47374" rIns="94750" bIns="47374" rtlCol="0"/>
          <a:lstStyle>
            <a:lvl1pPr algn="r">
              <a:defRPr sz="1200"/>
            </a:lvl1pPr>
          </a:lstStyle>
          <a:p>
            <a:fld id="{CDE50992-D08D-425D-9C06-31540FDD3C33}" type="datetimeFigureOut">
              <a:rPr lang="en-GB" smtClean="0"/>
              <a:pPr/>
              <a:t>24/10/2023</a:t>
            </a:fld>
            <a:endParaRPr lang="en-GB" dirty="0"/>
          </a:p>
        </p:txBody>
      </p:sp>
      <p:sp>
        <p:nvSpPr>
          <p:cNvPr id="4" name="Slide Image Placeholder 3"/>
          <p:cNvSpPr>
            <a:spLocks noGrp="1" noRot="1" noChangeAspect="1"/>
          </p:cNvSpPr>
          <p:nvPr>
            <p:ph type="sldImg" idx="2"/>
          </p:nvPr>
        </p:nvSpPr>
        <p:spPr>
          <a:xfrm>
            <a:off x="2220913" y="768350"/>
            <a:ext cx="2657475" cy="3836988"/>
          </a:xfrm>
          <a:prstGeom prst="rect">
            <a:avLst/>
          </a:prstGeom>
          <a:noFill/>
          <a:ln w="12700">
            <a:solidFill>
              <a:prstClr val="black"/>
            </a:solidFill>
          </a:ln>
        </p:spPr>
        <p:txBody>
          <a:bodyPr vert="horz" lIns="94750" tIns="47374" rIns="94750" bIns="47374" rtlCol="0" anchor="ctr"/>
          <a:lstStyle/>
          <a:p>
            <a:endParaRPr lang="en-GB" dirty="0"/>
          </a:p>
        </p:txBody>
      </p:sp>
      <p:sp>
        <p:nvSpPr>
          <p:cNvPr id="5" name="Notes Placeholder 4"/>
          <p:cNvSpPr>
            <a:spLocks noGrp="1"/>
          </p:cNvSpPr>
          <p:nvPr>
            <p:ph type="body" sz="quarter" idx="3"/>
          </p:nvPr>
        </p:nvSpPr>
        <p:spPr>
          <a:xfrm>
            <a:off x="709602" y="4861159"/>
            <a:ext cx="5680103" cy="4605821"/>
          </a:xfrm>
          <a:prstGeom prst="rect">
            <a:avLst/>
          </a:prstGeom>
        </p:spPr>
        <p:txBody>
          <a:bodyPr vert="horz" lIns="94750" tIns="47374" rIns="94750" bIns="4737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2" y="9720677"/>
            <a:ext cx="3077137" cy="512303"/>
          </a:xfrm>
          <a:prstGeom prst="rect">
            <a:avLst/>
          </a:prstGeom>
        </p:spPr>
        <p:txBody>
          <a:bodyPr vert="horz" lIns="94750" tIns="47374" rIns="94750" bIns="47374" rtlCol="0" anchor="b"/>
          <a:lstStyle>
            <a:lvl1pPr algn="l">
              <a:defRPr sz="1200"/>
            </a:lvl1pPr>
          </a:lstStyle>
          <a:p>
            <a:endParaRPr lang="en-GB" dirty="0"/>
          </a:p>
        </p:txBody>
      </p:sp>
      <p:sp>
        <p:nvSpPr>
          <p:cNvPr id="7" name="Slide Number Placeholder 6"/>
          <p:cNvSpPr>
            <a:spLocks noGrp="1"/>
          </p:cNvSpPr>
          <p:nvPr>
            <p:ph type="sldNum" sz="quarter" idx="5"/>
          </p:nvPr>
        </p:nvSpPr>
        <p:spPr>
          <a:xfrm>
            <a:off x="4020509" y="9720677"/>
            <a:ext cx="3077137" cy="512303"/>
          </a:xfrm>
          <a:prstGeom prst="rect">
            <a:avLst/>
          </a:prstGeom>
        </p:spPr>
        <p:txBody>
          <a:bodyPr vert="horz" lIns="94750" tIns="47374" rIns="94750" bIns="47374" rtlCol="0" anchor="b"/>
          <a:lstStyle>
            <a:lvl1pPr algn="r">
              <a:defRPr sz="1200"/>
            </a:lvl1pPr>
          </a:lstStyle>
          <a:p>
            <a:fld id="{ED7E7185-3E05-4A37-817F-873C3CB5A659}" type="slidenum">
              <a:rPr lang="en-GB" smtClean="0"/>
              <a:pPr/>
              <a:t>‹#›</a:t>
            </a:fld>
            <a:endParaRPr lang="en-GB" dirty="0"/>
          </a:p>
        </p:txBody>
      </p:sp>
    </p:spTree>
    <p:extLst>
      <p:ext uri="{BB962C8B-B14F-4D97-AF65-F5344CB8AC3E}">
        <p14:creationId xmlns:p14="http://schemas.microsoft.com/office/powerpoint/2010/main" xmlns="" val="3727889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0913" y="768350"/>
            <a:ext cx="2657475" cy="3836988"/>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B592AF3-5F4F-4F85-9B71-2739DC22171F}"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0913" y="768350"/>
            <a:ext cx="2657475" cy="3836988"/>
          </a:xfrm>
        </p:spPr>
      </p:sp>
      <p:sp>
        <p:nvSpPr>
          <p:cNvPr id="3" name="Notes Placeholder 2"/>
          <p:cNvSpPr>
            <a:spLocks noGrp="1"/>
          </p:cNvSpPr>
          <p:nvPr>
            <p:ph type="body" idx="1"/>
          </p:nvPr>
        </p:nvSpPr>
        <p:spPr/>
        <p:txBody>
          <a:bodyPr>
            <a:normAutofit/>
          </a:bodyPr>
          <a:lstStyle/>
          <a:p>
            <a:pPr marL="228581" indent="-228581"/>
            <a:endParaRPr lang="en-GB" dirty="0"/>
          </a:p>
        </p:txBody>
      </p:sp>
      <p:sp>
        <p:nvSpPr>
          <p:cNvPr id="4" name="Slide Number Placeholder 3"/>
          <p:cNvSpPr>
            <a:spLocks noGrp="1"/>
          </p:cNvSpPr>
          <p:nvPr>
            <p:ph type="sldNum" sz="quarter" idx="10"/>
          </p:nvPr>
        </p:nvSpPr>
        <p:spPr/>
        <p:txBody>
          <a:bodyPr/>
          <a:lstStyle/>
          <a:p>
            <a:fld id="{6B592AF3-5F4F-4F85-9B71-2739DC22171F}" type="slidenum">
              <a:rPr lang="en-GB" smtClean="0"/>
              <a:pPr/>
              <a:t>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6577"/>
            <a:ext cx="5829300" cy="2124074"/>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613401"/>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22548604-9489-4285-9EA7-DCCF21F843C9}" type="slidenum">
              <a:rPr lang="en-GB"/>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B11C8FE4-D100-4D33-91A0-E9AD6F3EE2AE}" type="slidenum">
              <a:rPr lang="en-GB"/>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86326" y="881063"/>
            <a:ext cx="1457325" cy="7924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14351" y="881063"/>
            <a:ext cx="4219575" cy="792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dirty="0"/>
          </a:p>
        </p:txBody>
      </p:sp>
      <p:sp>
        <p:nvSpPr>
          <p:cNvPr id="8" name="Slide Number Placeholder 7"/>
          <p:cNvSpPr>
            <a:spLocks noGrp="1"/>
          </p:cNvSpPr>
          <p:nvPr>
            <p:ph type="sldNum" sz="quarter" idx="11"/>
          </p:nvPr>
        </p:nvSpPr>
        <p:spPr/>
        <p:txBody>
          <a:bodyPr/>
          <a:lstStyle/>
          <a:p>
            <a:fld id="{BEF1F5B2-6DFA-4F00-BFF5-C56C6A93735D}" type="slidenum">
              <a:rPr lang="en-GB" smtClean="0"/>
              <a:pPr/>
              <a:t>‹#›</a:t>
            </a:fld>
            <a:endParaRPr lang="en-GB" dirty="0"/>
          </a:p>
        </p:txBody>
      </p:sp>
      <p:sp>
        <p:nvSpPr>
          <p:cNvPr id="9" name="Footer Placeholder 8"/>
          <p:cNvSpPr>
            <a:spLocks noGrp="1"/>
          </p:cNvSpPr>
          <p:nvPr>
            <p:ph type="ftr" sz="quarter" idx="12"/>
          </p:nvPr>
        </p:nvSpPr>
        <p:spPr/>
        <p:txBody>
          <a:bodyPr/>
          <a:lstStyle/>
          <a:p>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6D682528-D689-4663-BB73-05AF20C5C3F1}" type="slidenum">
              <a:rPr lang="en-GB"/>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6365877"/>
            <a:ext cx="5829300" cy="1966913"/>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338" y="4198940"/>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72818281-8780-48C1-9901-24FD81FF1DAA}" type="slidenum">
              <a:rPr lang="en-GB"/>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1435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50520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882F3692-AF5B-4C60-A0C4-AA298005B545}" type="slidenum">
              <a:rPr lang="en-GB"/>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876"/>
            <a:ext cx="6172200" cy="1651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217740"/>
            <a:ext cx="3030538" cy="92392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4564" y="2217740"/>
            <a:ext cx="3030537" cy="92392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4"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dirty="0"/>
          </a:p>
        </p:txBody>
      </p:sp>
      <p:sp>
        <p:nvSpPr>
          <p:cNvPr id="8" name="Footer Placeholder 7"/>
          <p:cNvSpPr>
            <a:spLocks noGrp="1"/>
          </p:cNvSpPr>
          <p:nvPr>
            <p:ph type="ftr" sz="quarter" idx="11"/>
          </p:nvPr>
        </p:nvSpPr>
        <p:spPr/>
        <p:txBody>
          <a:bodyPr/>
          <a:lstStyle>
            <a:lvl1pPr>
              <a:defRPr/>
            </a:lvl1pPr>
          </a:lstStyle>
          <a:p>
            <a:endParaRPr lang="en-GB" dirty="0"/>
          </a:p>
        </p:txBody>
      </p:sp>
      <p:sp>
        <p:nvSpPr>
          <p:cNvPr id="9" name="Slide Number Placeholder 8"/>
          <p:cNvSpPr>
            <a:spLocks noGrp="1"/>
          </p:cNvSpPr>
          <p:nvPr>
            <p:ph type="sldNum" sz="quarter" idx="12"/>
          </p:nvPr>
        </p:nvSpPr>
        <p:spPr/>
        <p:txBody>
          <a:bodyPr/>
          <a:lstStyle>
            <a:lvl1pPr>
              <a:defRPr/>
            </a:lvl1pPr>
          </a:lstStyle>
          <a:p>
            <a:fld id="{E14B5A6F-38C0-4111-990D-18FC058D39B3}"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dirty="0"/>
          </a:p>
        </p:txBody>
      </p:sp>
      <p:sp>
        <p:nvSpPr>
          <p:cNvPr id="4" name="Footer Placeholder 3"/>
          <p:cNvSpPr>
            <a:spLocks noGrp="1"/>
          </p:cNvSpPr>
          <p:nvPr>
            <p:ph type="ftr" sz="quarter" idx="11"/>
          </p:nvPr>
        </p:nvSpPr>
        <p:spPr/>
        <p:txBody>
          <a:bodyPr/>
          <a:lstStyle>
            <a:lvl1pPr>
              <a:defRPr/>
            </a:lvl1pPr>
          </a:lstStyle>
          <a:p>
            <a:endParaRPr lang="en-GB" dirty="0"/>
          </a:p>
        </p:txBody>
      </p:sp>
      <p:sp>
        <p:nvSpPr>
          <p:cNvPr id="5" name="Slide Number Placeholder 4"/>
          <p:cNvSpPr>
            <a:spLocks noGrp="1"/>
          </p:cNvSpPr>
          <p:nvPr>
            <p:ph type="sldNum" sz="quarter" idx="12"/>
          </p:nvPr>
        </p:nvSpPr>
        <p:spPr/>
        <p:txBody>
          <a:bodyPr/>
          <a:lstStyle>
            <a:lvl1pPr>
              <a:defRPr/>
            </a:lvl1pPr>
          </a:lstStyle>
          <a:p>
            <a:fld id="{86119DB3-A66A-483D-8156-CE02F6E5479B}" type="slidenum">
              <a:rPr lang="en-GB"/>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dirty="0"/>
          </a:p>
        </p:txBody>
      </p:sp>
      <p:sp>
        <p:nvSpPr>
          <p:cNvPr id="3" name="Footer Placeholder 2"/>
          <p:cNvSpPr>
            <a:spLocks noGrp="1"/>
          </p:cNvSpPr>
          <p:nvPr>
            <p:ph type="ftr" sz="quarter" idx="11"/>
          </p:nvPr>
        </p:nvSpPr>
        <p:spPr/>
        <p:txBody>
          <a:bodyPr/>
          <a:lstStyle>
            <a:lvl1pPr>
              <a:defRPr/>
            </a:lvl1pPr>
          </a:lstStyle>
          <a:p>
            <a:endParaRPr lang="en-GB" dirty="0"/>
          </a:p>
        </p:txBody>
      </p:sp>
      <p:sp>
        <p:nvSpPr>
          <p:cNvPr id="4" name="Slide Number Placeholder 3"/>
          <p:cNvSpPr>
            <a:spLocks noGrp="1"/>
          </p:cNvSpPr>
          <p:nvPr>
            <p:ph type="sldNum" sz="quarter" idx="12"/>
          </p:nvPr>
        </p:nvSpPr>
        <p:spPr/>
        <p:txBody>
          <a:bodyPr/>
          <a:lstStyle>
            <a:lvl1pPr>
              <a:defRPr/>
            </a:lvl1pPr>
          </a:lstStyle>
          <a:p>
            <a:fld id="{818D1357-0821-40B5-B8E9-F39EBB1489B7}" type="slidenum">
              <a:rPr lang="en-GB"/>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3702"/>
            <a:ext cx="2255838" cy="1679575"/>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8" y="393702"/>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888B1454-642C-49C1-B7B2-5FA5BA7B3EC7}" type="slidenum">
              <a:rPr lang="en-GB"/>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934200"/>
            <a:ext cx="4114800" cy="819150"/>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613" y="885824"/>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33FE1D36-CA0C-4F77-8948-8EB217C9DCE3}"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4350" y="881063"/>
            <a:ext cx="5829300" cy="1651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514350" y="2862263"/>
            <a:ext cx="58293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514350" y="9024938"/>
            <a:ext cx="142875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GB" dirty="0"/>
          </a:p>
        </p:txBody>
      </p:sp>
      <p:sp>
        <p:nvSpPr>
          <p:cNvPr id="1029" name="Rectangle 5"/>
          <p:cNvSpPr>
            <a:spLocks noGrp="1" noChangeArrowheads="1"/>
          </p:cNvSpPr>
          <p:nvPr>
            <p:ph type="ftr" sz="quarter" idx="3"/>
          </p:nvPr>
        </p:nvSpPr>
        <p:spPr bwMode="auto">
          <a:xfrm>
            <a:off x="2343150" y="9024938"/>
            <a:ext cx="217170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GB" dirty="0"/>
          </a:p>
        </p:txBody>
      </p:sp>
      <p:sp>
        <p:nvSpPr>
          <p:cNvPr id="1030" name="Rectangle 6"/>
          <p:cNvSpPr>
            <a:spLocks noGrp="1" noChangeArrowheads="1"/>
          </p:cNvSpPr>
          <p:nvPr>
            <p:ph type="sldNum" sz="quarter" idx="4"/>
          </p:nvPr>
        </p:nvSpPr>
        <p:spPr bwMode="auto">
          <a:xfrm>
            <a:off x="4914900" y="9024938"/>
            <a:ext cx="142875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EF1F5B2-6DFA-4F00-BFF5-C56C6A93735D}" type="slidenum">
              <a:rPr lang="en-GB"/>
              <a:pPr/>
              <a:t>‹#›</a:t>
            </a:fld>
            <a:endParaRPr lang="en-GB" dirty="0"/>
          </a:p>
        </p:txBody>
      </p:sp>
      <p:sp>
        <p:nvSpPr>
          <p:cNvPr id="1031" name="Text Box 7"/>
          <p:cNvSpPr txBox="1">
            <a:spLocks noChangeArrowheads="1"/>
          </p:cNvSpPr>
          <p:nvPr userDrawn="1"/>
        </p:nvSpPr>
        <p:spPr bwMode="auto">
          <a:xfrm>
            <a:off x="115888" y="9690100"/>
            <a:ext cx="6455613" cy="230832"/>
          </a:xfrm>
          <a:prstGeom prst="rect">
            <a:avLst/>
          </a:prstGeom>
          <a:noFill/>
          <a:ln w="9525">
            <a:noFill/>
            <a:miter lim="800000"/>
            <a:headEnd/>
            <a:tailEnd/>
          </a:ln>
          <a:effectLst/>
        </p:spPr>
        <p:txBody>
          <a:bodyPr wrap="none">
            <a:spAutoFit/>
          </a:bodyPr>
          <a:lstStyle/>
          <a:p>
            <a:r>
              <a:rPr lang="en-GB" sz="900" dirty="0">
                <a:solidFill>
                  <a:srgbClr val="C0C0C0"/>
                </a:solidFill>
                <a:latin typeface="Arial" charset="0"/>
              </a:rPr>
              <a:t>Version 2.1.Draft updated December 2007.  Link Consultants: Paul Findlay &amp; Grant Franklin.  Review date December 2010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cs typeface="Times New Roman" pitchFamily="18" charset="0"/>
        </a:defRPr>
      </a:lvl2pPr>
      <a:lvl3pPr algn="ctr" rtl="0" fontAlgn="base">
        <a:spcBef>
          <a:spcPct val="0"/>
        </a:spcBef>
        <a:spcAft>
          <a:spcPct val="0"/>
        </a:spcAft>
        <a:defRPr sz="4400">
          <a:solidFill>
            <a:schemeClr val="tx2"/>
          </a:solidFill>
          <a:latin typeface="Times New Roman" pitchFamily="18" charset="0"/>
          <a:cs typeface="Times New Roman" pitchFamily="18" charset="0"/>
        </a:defRPr>
      </a:lvl3pPr>
      <a:lvl4pPr algn="ctr" rtl="0" fontAlgn="base">
        <a:spcBef>
          <a:spcPct val="0"/>
        </a:spcBef>
        <a:spcAft>
          <a:spcPct val="0"/>
        </a:spcAft>
        <a:defRPr sz="4400">
          <a:solidFill>
            <a:schemeClr val="tx2"/>
          </a:solidFill>
          <a:latin typeface="Times New Roman" pitchFamily="18" charset="0"/>
          <a:cs typeface="Times New Roman" pitchFamily="18" charset="0"/>
        </a:defRPr>
      </a:lvl4pPr>
      <a:lvl5pPr algn="ctr" rtl="0" fontAlgn="base">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2953" y="200472"/>
            <a:ext cx="3888565" cy="338554"/>
          </a:xfrm>
          <a:prstGeom prst="rect">
            <a:avLst/>
          </a:prstGeom>
          <a:solidFill>
            <a:srgbClr val="00B0F0"/>
          </a:solidFill>
          <a:ln>
            <a:solidFill>
              <a:schemeClr val="tx1"/>
            </a:solidFill>
          </a:ln>
        </p:spPr>
        <p:txBody>
          <a:bodyPr wrap="none" rtlCol="0">
            <a:spAutoFit/>
          </a:bodyPr>
          <a:lstStyle/>
          <a:p>
            <a:pPr algn="ctr"/>
            <a:r>
              <a:rPr lang="en-US" sz="1600" b="1" u="sng" dirty="0" smtClean="0">
                <a:latin typeface="Calibri" pitchFamily="34" charset="0"/>
              </a:rPr>
              <a:t>Stroke </a:t>
            </a:r>
            <a:r>
              <a:rPr lang="en-US" sz="1600" b="1" u="sng" dirty="0" err="1" smtClean="0">
                <a:latin typeface="Calibri" pitchFamily="34" charset="0"/>
              </a:rPr>
              <a:t>Thrombolysis</a:t>
            </a:r>
            <a:r>
              <a:rPr lang="en-US" sz="1600" b="1" u="sng" dirty="0" smtClean="0">
                <a:latin typeface="Calibri" pitchFamily="34" charset="0"/>
              </a:rPr>
              <a:t> Pathway: 0 – 4.5 hours</a:t>
            </a:r>
            <a:endParaRPr lang="en-US" sz="1600" b="1" u="sng" dirty="0">
              <a:latin typeface="Calibri" pitchFamily="34" charset="0"/>
            </a:endParaRPr>
          </a:p>
        </p:txBody>
      </p:sp>
      <p:sp>
        <p:nvSpPr>
          <p:cNvPr id="3" name="TextBox 2"/>
          <p:cNvSpPr txBox="1"/>
          <p:nvPr/>
        </p:nvSpPr>
        <p:spPr>
          <a:xfrm>
            <a:off x="116632" y="632521"/>
            <a:ext cx="1584176" cy="492443"/>
          </a:xfrm>
          <a:prstGeom prst="rect">
            <a:avLst/>
          </a:prstGeom>
          <a:noFill/>
        </p:spPr>
        <p:txBody>
          <a:bodyPr wrap="square" rtlCol="0">
            <a:spAutoFit/>
          </a:bodyPr>
          <a:lstStyle/>
          <a:p>
            <a:r>
              <a:rPr lang="en-US" sz="1200" b="1" dirty="0" smtClean="0">
                <a:latin typeface="Calibri" pitchFamily="34" charset="0"/>
              </a:rPr>
              <a:t>Assessing clinician:</a:t>
            </a:r>
            <a:r>
              <a:rPr lang="en-US" sz="1400" b="1" dirty="0" smtClean="0">
                <a:latin typeface="Calibri" pitchFamily="34" charset="0"/>
              </a:rPr>
              <a:t>	</a:t>
            </a:r>
            <a:endParaRPr lang="en-US" sz="1400" b="1" dirty="0">
              <a:latin typeface="Calibri" pitchFamily="34" charset="0"/>
            </a:endParaRPr>
          </a:p>
        </p:txBody>
      </p:sp>
      <p:sp>
        <p:nvSpPr>
          <p:cNvPr id="4" name="TextBox 3"/>
          <p:cNvSpPr txBox="1"/>
          <p:nvPr/>
        </p:nvSpPr>
        <p:spPr>
          <a:xfrm>
            <a:off x="0" y="1424608"/>
            <a:ext cx="3000501" cy="461665"/>
          </a:xfrm>
          <a:prstGeom prst="rect">
            <a:avLst/>
          </a:prstGeom>
          <a:noFill/>
        </p:spPr>
        <p:txBody>
          <a:bodyPr wrap="none" rtlCol="0">
            <a:spAutoFit/>
          </a:bodyPr>
          <a:lstStyle/>
          <a:p>
            <a:pPr marL="285750" indent="-285750">
              <a:buFont typeface="Arial" charset="0"/>
              <a:buChar char="•"/>
            </a:pPr>
            <a:r>
              <a:rPr lang="en-US" sz="1200" b="1" dirty="0" smtClean="0">
                <a:latin typeface="Calibri" pitchFamily="34" charset="0"/>
                <a:cs typeface="Arial" pitchFamily="34" charset="0"/>
              </a:rPr>
              <a:t>Time of symptom onset:    _____:_____</a:t>
            </a:r>
          </a:p>
          <a:p>
            <a:pPr marL="285750" indent="-285750">
              <a:buFont typeface="Arial" charset="0"/>
              <a:buChar char="•"/>
            </a:pPr>
            <a:r>
              <a:rPr lang="en-US" sz="1200" b="1" dirty="0" smtClean="0">
                <a:latin typeface="Calibri" pitchFamily="34" charset="0"/>
                <a:cs typeface="Arial" pitchFamily="34" charset="0"/>
              </a:rPr>
              <a:t>Time of arrival in ED           _____:_____</a:t>
            </a:r>
          </a:p>
        </p:txBody>
      </p:sp>
      <p:sp>
        <p:nvSpPr>
          <p:cNvPr id="5" name="TextBox 4"/>
          <p:cNvSpPr txBox="1"/>
          <p:nvPr/>
        </p:nvSpPr>
        <p:spPr>
          <a:xfrm>
            <a:off x="0" y="1856658"/>
            <a:ext cx="2025426" cy="307777"/>
          </a:xfrm>
          <a:prstGeom prst="rect">
            <a:avLst/>
          </a:prstGeom>
          <a:noFill/>
        </p:spPr>
        <p:txBody>
          <a:bodyPr wrap="none" rtlCol="0">
            <a:spAutoFit/>
          </a:bodyPr>
          <a:lstStyle/>
          <a:p>
            <a:pPr marL="285750" indent="-285750">
              <a:buFont typeface="Arial" charset="0"/>
              <a:buChar char="•"/>
            </a:pPr>
            <a:r>
              <a:rPr lang="en-US" sz="1200" b="1" dirty="0" smtClean="0">
                <a:latin typeface="Calibri" pitchFamily="34" charset="0"/>
              </a:rPr>
              <a:t>Presenting symptom(s):</a:t>
            </a:r>
            <a:r>
              <a:rPr lang="en-US" sz="1400" b="1" dirty="0" smtClean="0">
                <a:latin typeface="Calibri" pitchFamily="34" charset="0"/>
              </a:rPr>
              <a:t> </a:t>
            </a:r>
            <a:endParaRPr lang="en-US" sz="1400" b="1" dirty="0">
              <a:latin typeface="Calibri" pitchFamily="34" charset="0"/>
            </a:endParaRPr>
          </a:p>
        </p:txBody>
      </p:sp>
      <p:sp>
        <p:nvSpPr>
          <p:cNvPr id="6" name="Rectangle 5"/>
          <p:cNvSpPr/>
          <p:nvPr/>
        </p:nvSpPr>
        <p:spPr>
          <a:xfrm>
            <a:off x="2060848" y="1928664"/>
            <a:ext cx="4536504" cy="432048"/>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0" y="2432721"/>
            <a:ext cx="1530484" cy="276999"/>
          </a:xfrm>
          <a:prstGeom prst="rect">
            <a:avLst/>
          </a:prstGeom>
          <a:noFill/>
        </p:spPr>
        <p:txBody>
          <a:bodyPr wrap="none" rtlCol="0">
            <a:spAutoFit/>
          </a:bodyPr>
          <a:lstStyle/>
          <a:p>
            <a:pPr marL="285750" indent="-285750">
              <a:buFont typeface="Arial" charset="0"/>
              <a:buChar char="•"/>
            </a:pPr>
            <a:r>
              <a:rPr lang="en-US" sz="1200" b="1" dirty="0" smtClean="0">
                <a:latin typeface="Calibri" pitchFamily="34" charset="0"/>
              </a:rPr>
              <a:t>Significant PMH:</a:t>
            </a:r>
            <a:endParaRPr lang="en-US" sz="1200" b="1" dirty="0">
              <a:latin typeface="Calibri" pitchFamily="34" charset="0"/>
            </a:endParaRPr>
          </a:p>
        </p:txBody>
      </p:sp>
      <p:sp>
        <p:nvSpPr>
          <p:cNvPr id="8" name="Rectangle 7"/>
          <p:cNvSpPr/>
          <p:nvPr/>
        </p:nvSpPr>
        <p:spPr>
          <a:xfrm>
            <a:off x="332656" y="2720754"/>
            <a:ext cx="2952328" cy="1635323"/>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212977" y="2432721"/>
            <a:ext cx="2671437" cy="276999"/>
          </a:xfrm>
          <a:prstGeom prst="rect">
            <a:avLst/>
          </a:prstGeom>
          <a:noFill/>
        </p:spPr>
        <p:txBody>
          <a:bodyPr wrap="none" rtlCol="0">
            <a:spAutoFit/>
          </a:bodyPr>
          <a:lstStyle/>
          <a:p>
            <a:pPr marL="285750" indent="-285750">
              <a:buFont typeface="Arial" charset="0"/>
              <a:buChar char="•"/>
            </a:pPr>
            <a:r>
              <a:rPr lang="en-US" sz="1200" b="1" dirty="0" smtClean="0">
                <a:latin typeface="Calibri" pitchFamily="34" charset="0"/>
              </a:rPr>
              <a:t>Medications (esp. anticoagulants):</a:t>
            </a:r>
            <a:endParaRPr lang="en-US" sz="1200" b="1" dirty="0">
              <a:latin typeface="Calibri" pitchFamily="34" charset="0"/>
            </a:endParaRPr>
          </a:p>
        </p:txBody>
      </p:sp>
      <p:sp>
        <p:nvSpPr>
          <p:cNvPr id="10" name="Rectangle 9"/>
          <p:cNvSpPr/>
          <p:nvPr/>
        </p:nvSpPr>
        <p:spPr>
          <a:xfrm>
            <a:off x="3501009" y="2720754"/>
            <a:ext cx="3024336" cy="1635323"/>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0" y="4448944"/>
            <a:ext cx="3444854" cy="276999"/>
          </a:xfrm>
          <a:prstGeom prst="rect">
            <a:avLst/>
          </a:prstGeom>
          <a:noFill/>
        </p:spPr>
        <p:txBody>
          <a:bodyPr wrap="none" rtlCol="0">
            <a:spAutoFit/>
          </a:bodyPr>
          <a:lstStyle/>
          <a:p>
            <a:pPr marL="285750" indent="-285750">
              <a:buFont typeface="Arial" charset="0"/>
              <a:buChar char="•"/>
            </a:pPr>
            <a:r>
              <a:rPr lang="en-US" sz="1200" b="1" dirty="0" smtClean="0">
                <a:latin typeface="Calibri" pitchFamily="34" charset="0"/>
              </a:rPr>
              <a:t>Total NIHSS score (see scoring tool on page 5): </a:t>
            </a:r>
            <a:endParaRPr lang="en-US" sz="1200" b="1" dirty="0">
              <a:latin typeface="Calibri" pitchFamily="34" charset="0"/>
            </a:endParaRPr>
          </a:p>
        </p:txBody>
      </p:sp>
      <p:sp>
        <p:nvSpPr>
          <p:cNvPr id="12" name="Rectangle 11"/>
          <p:cNvSpPr/>
          <p:nvPr/>
        </p:nvSpPr>
        <p:spPr>
          <a:xfrm>
            <a:off x="3356992" y="4448944"/>
            <a:ext cx="982800" cy="2844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0" y="4808985"/>
            <a:ext cx="1473224" cy="276999"/>
          </a:xfrm>
          <a:prstGeom prst="rect">
            <a:avLst/>
          </a:prstGeom>
          <a:noFill/>
        </p:spPr>
        <p:txBody>
          <a:bodyPr wrap="none" rtlCol="0">
            <a:spAutoFit/>
          </a:bodyPr>
          <a:lstStyle/>
          <a:p>
            <a:pPr marL="285750" indent="-285750">
              <a:buFont typeface="Arial" charset="0"/>
              <a:buChar char="•"/>
            </a:pPr>
            <a:r>
              <a:rPr lang="en-US" sz="1200" b="1" dirty="0" smtClean="0">
                <a:latin typeface="Calibri" pitchFamily="34" charset="0"/>
              </a:rPr>
              <a:t>Blood pressure:</a:t>
            </a:r>
            <a:endParaRPr lang="en-US" sz="1200" b="1" dirty="0">
              <a:latin typeface="Calibri" pitchFamily="34" charset="0"/>
            </a:endParaRPr>
          </a:p>
        </p:txBody>
      </p:sp>
      <p:sp>
        <p:nvSpPr>
          <p:cNvPr id="14" name="Rectangle 13"/>
          <p:cNvSpPr/>
          <p:nvPr/>
        </p:nvSpPr>
        <p:spPr>
          <a:xfrm>
            <a:off x="1484785" y="4808985"/>
            <a:ext cx="1052605" cy="301824"/>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636912" y="4808984"/>
            <a:ext cx="2094420" cy="276999"/>
          </a:xfrm>
          <a:prstGeom prst="rect">
            <a:avLst/>
          </a:prstGeom>
          <a:noFill/>
        </p:spPr>
        <p:txBody>
          <a:bodyPr wrap="none" rtlCol="0">
            <a:spAutoFit/>
          </a:bodyPr>
          <a:lstStyle/>
          <a:p>
            <a:r>
              <a:rPr lang="en-US" sz="1200" b="1" dirty="0" smtClean="0">
                <a:latin typeface="Calibri" pitchFamily="34" charset="0"/>
              </a:rPr>
              <a:t>If &gt;185/110mmHg, see page 6</a:t>
            </a:r>
            <a:endParaRPr lang="en-US" sz="1200" b="1" dirty="0">
              <a:latin typeface="Calibri" pitchFamily="34" charset="0"/>
            </a:endParaRPr>
          </a:p>
        </p:txBody>
      </p:sp>
      <p:sp>
        <p:nvSpPr>
          <p:cNvPr id="22" name="TextBox 21"/>
          <p:cNvSpPr txBox="1"/>
          <p:nvPr/>
        </p:nvSpPr>
        <p:spPr>
          <a:xfrm>
            <a:off x="0" y="5385048"/>
            <a:ext cx="2618474" cy="276999"/>
          </a:xfrm>
          <a:prstGeom prst="rect">
            <a:avLst/>
          </a:prstGeom>
          <a:noFill/>
        </p:spPr>
        <p:txBody>
          <a:bodyPr wrap="none" rtlCol="0">
            <a:spAutoFit/>
          </a:bodyPr>
          <a:lstStyle/>
          <a:p>
            <a:pPr marL="285750" indent="-285750">
              <a:buFont typeface="Arial" charset="0"/>
              <a:buChar char="•"/>
            </a:pPr>
            <a:r>
              <a:rPr lang="en-US" sz="1200" b="1" dirty="0" smtClean="0">
                <a:latin typeface="Calibri" pitchFamily="34" charset="0"/>
              </a:rPr>
              <a:t>Contraindications? (see overleaf):</a:t>
            </a:r>
            <a:endParaRPr lang="en-US" sz="1200" b="1" dirty="0">
              <a:latin typeface="Calibri" pitchFamily="34" charset="0"/>
            </a:endParaRPr>
          </a:p>
        </p:txBody>
      </p:sp>
      <p:sp>
        <p:nvSpPr>
          <p:cNvPr id="23" name="Rectangle 22"/>
          <p:cNvSpPr/>
          <p:nvPr/>
        </p:nvSpPr>
        <p:spPr>
          <a:xfrm>
            <a:off x="3284984" y="5385048"/>
            <a:ext cx="360045" cy="288922"/>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2708920" y="5385048"/>
            <a:ext cx="369012" cy="276999"/>
          </a:xfrm>
          <a:prstGeom prst="rect">
            <a:avLst/>
          </a:prstGeom>
          <a:noFill/>
        </p:spPr>
        <p:txBody>
          <a:bodyPr wrap="none" rtlCol="0">
            <a:spAutoFit/>
          </a:bodyPr>
          <a:lstStyle/>
          <a:p>
            <a:r>
              <a:rPr lang="en-US" sz="1200" b="1" dirty="0" smtClean="0">
                <a:latin typeface="Calibri" pitchFamily="34" charset="0"/>
              </a:rPr>
              <a:t>No</a:t>
            </a:r>
            <a:endParaRPr lang="en-US" sz="1200" b="1" dirty="0">
              <a:latin typeface="Calibri" pitchFamily="34" charset="0"/>
            </a:endParaRPr>
          </a:p>
        </p:txBody>
      </p:sp>
      <p:sp>
        <p:nvSpPr>
          <p:cNvPr id="25" name="Rectangle 24"/>
          <p:cNvSpPr/>
          <p:nvPr/>
        </p:nvSpPr>
        <p:spPr>
          <a:xfrm>
            <a:off x="4869160" y="5385048"/>
            <a:ext cx="360045" cy="288922"/>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4293096" y="5385048"/>
            <a:ext cx="390363" cy="276999"/>
          </a:xfrm>
          <a:prstGeom prst="rect">
            <a:avLst/>
          </a:prstGeom>
          <a:noFill/>
        </p:spPr>
        <p:txBody>
          <a:bodyPr wrap="none" rtlCol="0">
            <a:spAutoFit/>
          </a:bodyPr>
          <a:lstStyle/>
          <a:p>
            <a:r>
              <a:rPr lang="en-US" sz="1200" b="1" dirty="0" smtClean="0">
                <a:latin typeface="Calibri" pitchFamily="34" charset="0"/>
              </a:rPr>
              <a:t>Yes</a:t>
            </a:r>
            <a:endParaRPr lang="en-US" sz="1200" b="1" dirty="0">
              <a:latin typeface="Calibri" pitchFamily="34" charset="0"/>
            </a:endParaRPr>
          </a:p>
        </p:txBody>
      </p:sp>
      <p:sp>
        <p:nvSpPr>
          <p:cNvPr id="27" name="TextBox 26"/>
          <p:cNvSpPr txBox="1"/>
          <p:nvPr/>
        </p:nvSpPr>
        <p:spPr>
          <a:xfrm>
            <a:off x="1" y="5961113"/>
            <a:ext cx="1679819" cy="276999"/>
          </a:xfrm>
          <a:prstGeom prst="rect">
            <a:avLst/>
          </a:prstGeom>
          <a:noFill/>
        </p:spPr>
        <p:txBody>
          <a:bodyPr wrap="none" rtlCol="0">
            <a:spAutoFit/>
          </a:bodyPr>
          <a:lstStyle/>
          <a:p>
            <a:pPr marL="285750" indent="-285750">
              <a:buFont typeface="Arial" charset="0"/>
              <a:buChar char="•"/>
            </a:pPr>
            <a:r>
              <a:rPr lang="en-US" sz="1200" b="1" dirty="0" smtClean="0">
                <a:latin typeface="Calibri" pitchFamily="34" charset="0"/>
              </a:rPr>
              <a:t>CT Head outcome*</a:t>
            </a:r>
            <a:endParaRPr lang="en-US" sz="1200" b="1" dirty="0">
              <a:latin typeface="Calibri" pitchFamily="34" charset="0"/>
            </a:endParaRPr>
          </a:p>
        </p:txBody>
      </p:sp>
      <p:sp>
        <p:nvSpPr>
          <p:cNvPr id="28" name="Rectangle 27"/>
          <p:cNvSpPr/>
          <p:nvPr/>
        </p:nvSpPr>
        <p:spPr>
          <a:xfrm>
            <a:off x="1700808" y="5961113"/>
            <a:ext cx="4824537" cy="1152127"/>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Df</a:t>
            </a:r>
          </a:p>
          <a:p>
            <a:pPr marL="285750" indent="-285750">
              <a:buFont typeface="Arial" charset="0"/>
              <a:buChar char="•"/>
            </a:pPr>
            <a:r>
              <a:rPr lang="en-US" b="1" dirty="0" smtClean="0">
                <a:latin typeface="Calibri" pitchFamily="34" charset="0"/>
              </a:rPr>
              <a:t>(stroke consultant </a:t>
            </a:r>
          </a:p>
          <a:p>
            <a:pPr marL="285750" indent="-285750">
              <a:buFont typeface="Arial" charset="0"/>
              <a:buChar char="•"/>
            </a:pPr>
            <a:r>
              <a:rPr lang="en-US" b="1" dirty="0" err="1" smtClean="0">
                <a:latin typeface="Calibri" pitchFamily="34" charset="0"/>
              </a:rPr>
              <a:t>Interpreation</a:t>
            </a:r>
            <a:r>
              <a:rPr lang="en-US" b="1" dirty="0" smtClean="0">
                <a:latin typeface="Calibri" pitchFamily="34" charset="0"/>
              </a:rPr>
              <a:t> do not wait </a:t>
            </a:r>
          </a:p>
          <a:p>
            <a:pPr marL="285750" indent="-285750"/>
            <a:endParaRPr lang="en-US" b="1" dirty="0" smtClean="0">
              <a:latin typeface="Calibri" pitchFamily="34" charset="0"/>
            </a:endParaRPr>
          </a:p>
        </p:txBody>
      </p:sp>
      <p:sp>
        <p:nvSpPr>
          <p:cNvPr id="29" name="TextBox 28"/>
          <p:cNvSpPr txBox="1"/>
          <p:nvPr/>
        </p:nvSpPr>
        <p:spPr>
          <a:xfrm>
            <a:off x="0" y="7473280"/>
            <a:ext cx="5310364" cy="276999"/>
          </a:xfrm>
          <a:prstGeom prst="rect">
            <a:avLst/>
          </a:prstGeom>
          <a:noFill/>
          <a:ln w="3175">
            <a:noFill/>
          </a:ln>
        </p:spPr>
        <p:txBody>
          <a:bodyPr wrap="none" rtlCol="0">
            <a:spAutoFit/>
          </a:bodyPr>
          <a:lstStyle/>
          <a:p>
            <a:pPr marL="285750" indent="-285750">
              <a:buFont typeface="Arial" charset="0"/>
              <a:buChar char="•"/>
            </a:pPr>
            <a:r>
              <a:rPr lang="en-US" sz="1200" b="1" dirty="0" smtClean="0">
                <a:latin typeface="Calibri" pitchFamily="34" charset="0"/>
              </a:rPr>
              <a:t>DECISION TO THROMBOLYSE (after discussion with ARI stroke team if OOH):</a:t>
            </a:r>
            <a:endParaRPr lang="en-US" sz="1200" b="1" dirty="0">
              <a:latin typeface="Calibri" pitchFamily="34" charset="0"/>
            </a:endParaRPr>
          </a:p>
        </p:txBody>
      </p:sp>
      <p:sp>
        <p:nvSpPr>
          <p:cNvPr id="37" name="TextBox 36"/>
          <p:cNvSpPr txBox="1"/>
          <p:nvPr/>
        </p:nvSpPr>
        <p:spPr>
          <a:xfrm>
            <a:off x="4149080" y="200474"/>
            <a:ext cx="2567116" cy="1015663"/>
          </a:xfrm>
          <a:prstGeom prst="rect">
            <a:avLst/>
          </a:prstGeom>
          <a:noFill/>
          <a:ln w="3175">
            <a:solidFill>
              <a:schemeClr val="tx1"/>
            </a:solidFill>
          </a:ln>
        </p:spPr>
        <p:txBody>
          <a:bodyPr wrap="square" rtlCol="0">
            <a:spAutoFit/>
          </a:bodyPr>
          <a:lstStyle/>
          <a:p>
            <a:r>
              <a:rPr lang="en-GB" sz="1200" b="1" dirty="0" smtClean="0">
                <a:latin typeface="Calibri" pitchFamily="34" charset="0"/>
              </a:rPr>
              <a:t>PATIENT NAME: _______________________________</a:t>
            </a:r>
          </a:p>
          <a:p>
            <a:endParaRPr lang="en-GB" sz="1200" b="1" dirty="0" smtClean="0">
              <a:latin typeface="Calibri" pitchFamily="34" charset="0"/>
            </a:endParaRPr>
          </a:p>
          <a:p>
            <a:r>
              <a:rPr lang="en-GB" sz="1200" b="1" dirty="0" smtClean="0">
                <a:latin typeface="Calibri" pitchFamily="34" charset="0"/>
              </a:rPr>
              <a:t>CHI/DOB: </a:t>
            </a:r>
          </a:p>
          <a:p>
            <a:r>
              <a:rPr lang="en-GB" sz="1200" b="1" dirty="0" smtClean="0">
                <a:latin typeface="Calibri" pitchFamily="34" charset="0"/>
              </a:rPr>
              <a:t>_______________________________</a:t>
            </a:r>
            <a:endParaRPr lang="en-GB" sz="1200" b="1" dirty="0">
              <a:latin typeface="Calibri" pitchFamily="34" charset="0"/>
            </a:endParaRPr>
          </a:p>
        </p:txBody>
      </p:sp>
      <p:sp>
        <p:nvSpPr>
          <p:cNvPr id="38" name="TextBox 37"/>
          <p:cNvSpPr txBox="1"/>
          <p:nvPr/>
        </p:nvSpPr>
        <p:spPr>
          <a:xfrm>
            <a:off x="2996952" y="1568624"/>
            <a:ext cx="2757678" cy="276999"/>
          </a:xfrm>
          <a:prstGeom prst="rect">
            <a:avLst/>
          </a:prstGeom>
          <a:noFill/>
        </p:spPr>
        <p:txBody>
          <a:bodyPr wrap="none" rtlCol="0">
            <a:spAutoFit/>
          </a:bodyPr>
          <a:lstStyle/>
          <a:p>
            <a:r>
              <a:rPr lang="en-GB" sz="1200" b="1" dirty="0" smtClean="0">
                <a:latin typeface="Calibri" pitchFamily="34" charset="0"/>
              </a:rPr>
              <a:t>Or tick if exact time of onset not known:</a:t>
            </a:r>
            <a:endParaRPr lang="en-GB" sz="1200" b="1" dirty="0">
              <a:latin typeface="Calibri" pitchFamily="34" charset="0"/>
            </a:endParaRPr>
          </a:p>
        </p:txBody>
      </p:sp>
      <p:sp>
        <p:nvSpPr>
          <p:cNvPr id="39" name="Rectangle 38"/>
          <p:cNvSpPr/>
          <p:nvPr/>
        </p:nvSpPr>
        <p:spPr>
          <a:xfrm>
            <a:off x="5733256" y="1496616"/>
            <a:ext cx="360045" cy="288922"/>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 Box 76"/>
          <p:cNvSpPr txBox="1">
            <a:spLocks noChangeArrowheads="1"/>
          </p:cNvSpPr>
          <p:nvPr/>
        </p:nvSpPr>
        <p:spPr bwMode="auto">
          <a:xfrm>
            <a:off x="-2624" y="9691686"/>
            <a:ext cx="402674" cy="215444"/>
          </a:xfrm>
          <a:prstGeom prst="rect">
            <a:avLst/>
          </a:prstGeom>
          <a:noFill/>
          <a:ln w="9525">
            <a:noFill/>
            <a:miter lim="800000"/>
            <a:headEnd/>
            <a:tailEnd/>
          </a:ln>
          <a:effectLst/>
        </p:spPr>
        <p:txBody>
          <a:bodyPr wrap="none">
            <a:spAutoFit/>
          </a:bodyPr>
          <a:lstStyle/>
          <a:p>
            <a:pPr algn="r"/>
            <a:r>
              <a:rPr lang="en-GB" sz="800" b="1" dirty="0" smtClean="0">
                <a:latin typeface="Arial" charset="0"/>
              </a:rPr>
              <a:t>Pg 1</a:t>
            </a:r>
            <a:endParaRPr lang="en-GB" sz="800" b="1" dirty="0">
              <a:latin typeface="Arial" charset="0"/>
            </a:endParaRPr>
          </a:p>
        </p:txBody>
      </p:sp>
      <p:sp>
        <p:nvSpPr>
          <p:cNvPr id="71" name="Rectangle 70"/>
          <p:cNvSpPr/>
          <p:nvPr/>
        </p:nvSpPr>
        <p:spPr>
          <a:xfrm>
            <a:off x="1484784" y="632520"/>
            <a:ext cx="2304256" cy="288032"/>
          </a:xfrm>
          <a:prstGeom prst="rect">
            <a:avLst/>
          </a:prstGeom>
          <a:ln w="3175"/>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4" name="TextBox 73"/>
          <p:cNvSpPr txBox="1"/>
          <p:nvPr/>
        </p:nvSpPr>
        <p:spPr>
          <a:xfrm>
            <a:off x="116633" y="992561"/>
            <a:ext cx="610873" cy="276999"/>
          </a:xfrm>
          <a:prstGeom prst="rect">
            <a:avLst/>
          </a:prstGeom>
          <a:noFill/>
        </p:spPr>
        <p:txBody>
          <a:bodyPr wrap="none" rtlCol="0">
            <a:spAutoFit/>
          </a:bodyPr>
          <a:lstStyle/>
          <a:p>
            <a:r>
              <a:rPr lang="en-GB" sz="1200" b="1" dirty="0" smtClean="0">
                <a:latin typeface="Calibri" pitchFamily="34" charset="0"/>
              </a:rPr>
              <a:t>Grade:</a:t>
            </a:r>
            <a:endParaRPr lang="en-GB" sz="1200" b="1" dirty="0">
              <a:latin typeface="Calibri" pitchFamily="34" charset="0"/>
            </a:endParaRPr>
          </a:p>
        </p:txBody>
      </p:sp>
      <p:sp>
        <p:nvSpPr>
          <p:cNvPr id="75" name="Rectangle 74"/>
          <p:cNvSpPr/>
          <p:nvPr/>
        </p:nvSpPr>
        <p:spPr>
          <a:xfrm>
            <a:off x="692696" y="992561"/>
            <a:ext cx="1008112" cy="28803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TextBox 76"/>
          <p:cNvSpPr txBox="1"/>
          <p:nvPr/>
        </p:nvSpPr>
        <p:spPr>
          <a:xfrm>
            <a:off x="1700808" y="1208584"/>
            <a:ext cx="1478482" cy="276999"/>
          </a:xfrm>
          <a:prstGeom prst="rect">
            <a:avLst/>
          </a:prstGeom>
          <a:noFill/>
        </p:spPr>
        <p:txBody>
          <a:bodyPr wrap="none" rtlCol="0">
            <a:spAutoFit/>
          </a:bodyPr>
          <a:lstStyle/>
          <a:p>
            <a:r>
              <a:rPr lang="en-GB" sz="1200" b="1" dirty="0" smtClean="0">
                <a:latin typeface="Calibri" pitchFamily="34" charset="0"/>
              </a:rPr>
              <a:t>Time of assessment:</a:t>
            </a:r>
            <a:endParaRPr lang="en-GB" sz="1200" b="1" dirty="0">
              <a:latin typeface="Calibri" pitchFamily="34" charset="0"/>
            </a:endParaRPr>
          </a:p>
        </p:txBody>
      </p:sp>
      <p:sp>
        <p:nvSpPr>
          <p:cNvPr id="78" name="Rectangle 77"/>
          <p:cNvSpPr/>
          <p:nvPr/>
        </p:nvSpPr>
        <p:spPr>
          <a:xfrm>
            <a:off x="2996952" y="1208584"/>
            <a:ext cx="995785" cy="276999"/>
          </a:xfrm>
          <a:prstGeom prst="rect">
            <a:avLst/>
          </a:prstGeom>
        </p:spPr>
        <p:txBody>
          <a:bodyPr wrap="none">
            <a:spAutoFit/>
          </a:bodyPr>
          <a:lstStyle/>
          <a:p>
            <a:r>
              <a:rPr lang="en-US" sz="1200" dirty="0" smtClean="0">
                <a:latin typeface="Calibri" pitchFamily="34" charset="0"/>
                <a:cs typeface="Arial" pitchFamily="34" charset="0"/>
              </a:rPr>
              <a:t>_____:_____</a:t>
            </a:r>
            <a:endParaRPr lang="en-GB" sz="1200" dirty="0">
              <a:latin typeface="Calibri" pitchFamily="34" charset="0"/>
            </a:endParaRPr>
          </a:p>
        </p:txBody>
      </p:sp>
      <p:sp>
        <p:nvSpPr>
          <p:cNvPr id="80" name="TextBox 79"/>
          <p:cNvSpPr txBox="1"/>
          <p:nvPr/>
        </p:nvSpPr>
        <p:spPr>
          <a:xfrm>
            <a:off x="332656" y="7905328"/>
            <a:ext cx="6192688" cy="1569660"/>
          </a:xfrm>
          <a:prstGeom prst="rect">
            <a:avLst/>
          </a:prstGeom>
          <a:noFill/>
          <a:ln>
            <a:solidFill>
              <a:schemeClr val="tx1"/>
            </a:solidFill>
          </a:ln>
        </p:spPr>
        <p:txBody>
          <a:bodyPr wrap="square" rtlCol="0">
            <a:spAutoFit/>
          </a:bodyPr>
          <a:lstStyle/>
          <a:p>
            <a:r>
              <a:rPr lang="en-GB" sz="1200" b="1" dirty="0" smtClean="0">
                <a:latin typeface="Calibri" pitchFamily="34" charset="0"/>
              </a:rPr>
              <a:t>Explain decision:</a:t>
            </a:r>
          </a:p>
          <a:p>
            <a:endParaRPr lang="en-GB" sz="1200" b="1" dirty="0" smtClean="0">
              <a:latin typeface="Calibri" pitchFamily="34" charset="0"/>
            </a:endParaRPr>
          </a:p>
          <a:p>
            <a:endParaRPr lang="en-GB" sz="1200" b="1" dirty="0" smtClean="0">
              <a:latin typeface="Calibri" pitchFamily="34" charset="0"/>
            </a:endParaRPr>
          </a:p>
          <a:p>
            <a:endParaRPr lang="en-GB" sz="1200" b="1" dirty="0" smtClean="0">
              <a:latin typeface="Calibri" pitchFamily="34" charset="0"/>
            </a:endParaRPr>
          </a:p>
          <a:p>
            <a:r>
              <a:rPr lang="en-GB" sz="1200" b="1" dirty="0" smtClean="0">
                <a:latin typeface="Calibri" pitchFamily="34" charset="0"/>
              </a:rPr>
              <a:t>       </a:t>
            </a:r>
          </a:p>
          <a:p>
            <a:endParaRPr lang="en-GB" sz="1200" b="1" dirty="0" smtClean="0">
              <a:latin typeface="Calibri" pitchFamily="34" charset="0"/>
            </a:endParaRPr>
          </a:p>
          <a:p>
            <a:endParaRPr lang="en-GB" sz="1200" b="1" dirty="0" smtClean="0">
              <a:latin typeface="Calibri" pitchFamily="34" charset="0"/>
            </a:endParaRPr>
          </a:p>
          <a:p>
            <a:r>
              <a:rPr lang="en-GB" sz="1200" b="1" dirty="0" smtClean="0">
                <a:latin typeface="Calibri" pitchFamily="34" charset="0"/>
              </a:rPr>
              <a:t>If  for thrombolysis, continue to page 2. If not inform ED team.</a:t>
            </a:r>
          </a:p>
        </p:txBody>
      </p:sp>
      <p:sp>
        <p:nvSpPr>
          <p:cNvPr id="49" name="TextBox 48"/>
          <p:cNvSpPr txBox="1"/>
          <p:nvPr/>
        </p:nvSpPr>
        <p:spPr>
          <a:xfrm>
            <a:off x="0" y="8337376"/>
            <a:ext cx="188640" cy="400110"/>
          </a:xfrm>
          <a:prstGeom prst="rect">
            <a:avLst/>
          </a:prstGeom>
          <a:noFill/>
        </p:spPr>
        <p:txBody>
          <a:bodyPr wrap="square" rtlCol="0">
            <a:spAutoFit/>
          </a:bodyPr>
          <a:lstStyle/>
          <a:p>
            <a:r>
              <a:rPr lang="en-GB" sz="2000" b="1" dirty="0" smtClean="0">
                <a:latin typeface="Calibri" pitchFamily="34" charset="0"/>
              </a:rPr>
              <a:t>.</a:t>
            </a:r>
            <a:endParaRPr lang="en-GB" sz="2000" b="1" dirty="0">
              <a:latin typeface="Calibri" pitchFamily="34" charset="0"/>
            </a:endParaRPr>
          </a:p>
        </p:txBody>
      </p:sp>
      <p:sp>
        <p:nvSpPr>
          <p:cNvPr id="50" name="TextBox 49"/>
          <p:cNvSpPr txBox="1"/>
          <p:nvPr/>
        </p:nvSpPr>
        <p:spPr>
          <a:xfrm>
            <a:off x="1700808" y="992560"/>
            <a:ext cx="526041" cy="276999"/>
          </a:xfrm>
          <a:prstGeom prst="rect">
            <a:avLst/>
          </a:prstGeom>
          <a:noFill/>
        </p:spPr>
        <p:txBody>
          <a:bodyPr wrap="none" rtlCol="0">
            <a:spAutoFit/>
          </a:bodyPr>
          <a:lstStyle/>
          <a:p>
            <a:r>
              <a:rPr lang="en-GB" sz="1200" b="1" dirty="0" smtClean="0">
                <a:latin typeface="Calibri" pitchFamily="34" charset="0"/>
              </a:rPr>
              <a:t>Date:</a:t>
            </a:r>
            <a:endParaRPr lang="en-GB" sz="1200" b="1" dirty="0">
              <a:latin typeface="Calibri" pitchFamily="34" charset="0"/>
            </a:endParaRPr>
          </a:p>
        </p:txBody>
      </p:sp>
      <p:sp>
        <p:nvSpPr>
          <p:cNvPr id="51" name="Rectangle 50"/>
          <p:cNvSpPr/>
          <p:nvPr/>
        </p:nvSpPr>
        <p:spPr>
          <a:xfrm>
            <a:off x="2204864" y="992560"/>
            <a:ext cx="1149674" cy="276999"/>
          </a:xfrm>
          <a:prstGeom prst="rect">
            <a:avLst/>
          </a:prstGeom>
        </p:spPr>
        <p:txBody>
          <a:bodyPr wrap="none">
            <a:spAutoFit/>
          </a:bodyPr>
          <a:lstStyle/>
          <a:p>
            <a:r>
              <a:rPr lang="en-US" sz="1200" dirty="0" smtClean="0">
                <a:latin typeface="Calibri" pitchFamily="34" charset="0"/>
                <a:cs typeface="Arial" pitchFamily="34" charset="0"/>
              </a:rPr>
              <a:t>___/___/_____</a:t>
            </a:r>
            <a:endParaRPr lang="en-GB" sz="1200" dirty="0">
              <a:latin typeface="Calibri" pitchFamily="34" charset="0"/>
            </a:endParaRPr>
          </a:p>
        </p:txBody>
      </p:sp>
      <p:sp>
        <p:nvSpPr>
          <p:cNvPr id="53" name="TextBox 52"/>
          <p:cNvSpPr txBox="1"/>
          <p:nvPr/>
        </p:nvSpPr>
        <p:spPr>
          <a:xfrm>
            <a:off x="188640" y="7185248"/>
            <a:ext cx="5832648" cy="276999"/>
          </a:xfrm>
          <a:prstGeom prst="rect">
            <a:avLst/>
          </a:prstGeom>
          <a:noFill/>
        </p:spPr>
        <p:txBody>
          <a:bodyPr wrap="square" rtlCol="0">
            <a:spAutoFit/>
          </a:bodyPr>
          <a:lstStyle/>
          <a:p>
            <a:r>
              <a:rPr lang="en-GB" sz="1200" dirty="0" smtClean="0">
                <a:latin typeface="Calibri" pitchFamily="34" charset="0"/>
                <a:cs typeface="Calibri" pitchFamily="34" charset="0"/>
              </a:rPr>
              <a:t>*do </a:t>
            </a:r>
            <a:r>
              <a:rPr lang="en-GB" sz="1200" b="1" dirty="0" smtClean="0">
                <a:latin typeface="Calibri" pitchFamily="34" charset="0"/>
                <a:cs typeface="Calibri" pitchFamily="34" charset="0"/>
              </a:rPr>
              <a:t>not</a:t>
            </a:r>
            <a:r>
              <a:rPr lang="en-GB" sz="1200" dirty="0" smtClean="0">
                <a:latin typeface="Calibri" pitchFamily="34" charset="0"/>
                <a:cs typeface="Calibri" pitchFamily="34" charset="0"/>
              </a:rPr>
              <a:t> wait for formal report, stroke team should interpret  real time where possible</a:t>
            </a:r>
            <a:endParaRPr lang="en-GB" sz="1200"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1" name="Rectangle 21"/>
          <p:cNvSpPr>
            <a:spLocks noChangeArrowheads="1"/>
          </p:cNvSpPr>
          <p:nvPr/>
        </p:nvSpPr>
        <p:spPr bwMode="auto">
          <a:xfrm>
            <a:off x="5229200" y="3152801"/>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142" name="Rectangle 22"/>
          <p:cNvSpPr>
            <a:spLocks noChangeArrowheads="1"/>
          </p:cNvSpPr>
          <p:nvPr/>
        </p:nvSpPr>
        <p:spPr bwMode="auto">
          <a:xfrm>
            <a:off x="5229200" y="3440832"/>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151" name="Rectangle 31"/>
          <p:cNvSpPr>
            <a:spLocks noChangeArrowheads="1"/>
          </p:cNvSpPr>
          <p:nvPr/>
        </p:nvSpPr>
        <p:spPr bwMode="auto">
          <a:xfrm>
            <a:off x="5229200" y="5385048"/>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152" name="Rectangle 32"/>
          <p:cNvSpPr>
            <a:spLocks noChangeArrowheads="1"/>
          </p:cNvSpPr>
          <p:nvPr/>
        </p:nvSpPr>
        <p:spPr bwMode="auto">
          <a:xfrm>
            <a:off x="5229200" y="5601072"/>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156" name="Rectangle 36"/>
          <p:cNvSpPr>
            <a:spLocks noChangeArrowheads="1"/>
          </p:cNvSpPr>
          <p:nvPr/>
        </p:nvSpPr>
        <p:spPr bwMode="auto">
          <a:xfrm>
            <a:off x="5229200" y="4664968"/>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161" name="Rectangle 41"/>
          <p:cNvSpPr>
            <a:spLocks noChangeArrowheads="1"/>
          </p:cNvSpPr>
          <p:nvPr/>
        </p:nvSpPr>
        <p:spPr bwMode="auto">
          <a:xfrm>
            <a:off x="5229200" y="5097016"/>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163" name="Rectangle 43"/>
          <p:cNvSpPr>
            <a:spLocks noChangeArrowheads="1"/>
          </p:cNvSpPr>
          <p:nvPr/>
        </p:nvSpPr>
        <p:spPr bwMode="auto">
          <a:xfrm>
            <a:off x="5229200" y="3728864"/>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164" name="Rectangle 44"/>
          <p:cNvSpPr>
            <a:spLocks noChangeArrowheads="1"/>
          </p:cNvSpPr>
          <p:nvPr/>
        </p:nvSpPr>
        <p:spPr bwMode="auto">
          <a:xfrm>
            <a:off x="5229200" y="3944888"/>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165" name="Rectangle 45"/>
          <p:cNvSpPr>
            <a:spLocks noChangeArrowheads="1"/>
          </p:cNvSpPr>
          <p:nvPr/>
        </p:nvSpPr>
        <p:spPr bwMode="auto">
          <a:xfrm>
            <a:off x="5229200" y="4088905"/>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196" name="Text Box 76"/>
          <p:cNvSpPr txBox="1">
            <a:spLocks noChangeArrowheads="1"/>
          </p:cNvSpPr>
          <p:nvPr/>
        </p:nvSpPr>
        <p:spPr bwMode="auto">
          <a:xfrm>
            <a:off x="-2624" y="9691688"/>
            <a:ext cx="402674" cy="215444"/>
          </a:xfrm>
          <a:prstGeom prst="rect">
            <a:avLst/>
          </a:prstGeom>
          <a:noFill/>
          <a:ln w="9525">
            <a:noFill/>
            <a:miter lim="800000"/>
            <a:headEnd/>
            <a:tailEnd/>
          </a:ln>
          <a:effectLst/>
        </p:spPr>
        <p:txBody>
          <a:bodyPr wrap="none">
            <a:spAutoFit/>
          </a:bodyPr>
          <a:lstStyle/>
          <a:p>
            <a:pPr algn="r"/>
            <a:r>
              <a:rPr lang="en-GB" sz="800" b="1" dirty="0">
                <a:latin typeface="Arial" charset="0"/>
              </a:rPr>
              <a:t>Pg </a:t>
            </a:r>
            <a:r>
              <a:rPr lang="en-GB" sz="800" b="1" dirty="0" smtClean="0">
                <a:latin typeface="Arial" charset="0"/>
              </a:rPr>
              <a:t>2</a:t>
            </a:r>
            <a:endParaRPr lang="en-GB" sz="800" b="1" dirty="0">
              <a:latin typeface="Arial" charset="0"/>
            </a:endParaRPr>
          </a:p>
        </p:txBody>
      </p:sp>
      <p:sp>
        <p:nvSpPr>
          <p:cNvPr id="5208" name="Rectangle 88"/>
          <p:cNvSpPr>
            <a:spLocks noChangeArrowheads="1"/>
          </p:cNvSpPr>
          <p:nvPr/>
        </p:nvSpPr>
        <p:spPr bwMode="auto">
          <a:xfrm>
            <a:off x="5229200" y="4232920"/>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09" name="Rectangle 89"/>
          <p:cNvSpPr>
            <a:spLocks noChangeArrowheads="1"/>
          </p:cNvSpPr>
          <p:nvPr/>
        </p:nvSpPr>
        <p:spPr bwMode="auto">
          <a:xfrm>
            <a:off x="5229200" y="4376936"/>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11" name="Rectangle 91"/>
          <p:cNvSpPr>
            <a:spLocks noChangeArrowheads="1"/>
          </p:cNvSpPr>
          <p:nvPr/>
        </p:nvSpPr>
        <p:spPr bwMode="auto">
          <a:xfrm>
            <a:off x="5229200" y="4808983"/>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18" name="Rectangle 98"/>
          <p:cNvSpPr>
            <a:spLocks noChangeArrowheads="1"/>
          </p:cNvSpPr>
          <p:nvPr/>
        </p:nvSpPr>
        <p:spPr bwMode="auto">
          <a:xfrm>
            <a:off x="5733256" y="2360712"/>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19" name="Rectangle 99"/>
          <p:cNvSpPr>
            <a:spLocks noChangeArrowheads="1"/>
          </p:cNvSpPr>
          <p:nvPr/>
        </p:nvSpPr>
        <p:spPr bwMode="auto">
          <a:xfrm>
            <a:off x="5733256" y="2936775"/>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20" name="Rectangle 100"/>
          <p:cNvSpPr>
            <a:spLocks noChangeArrowheads="1"/>
          </p:cNvSpPr>
          <p:nvPr/>
        </p:nvSpPr>
        <p:spPr bwMode="auto">
          <a:xfrm>
            <a:off x="5733256" y="3152801"/>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21" name="Rectangle 101"/>
          <p:cNvSpPr>
            <a:spLocks noChangeArrowheads="1"/>
          </p:cNvSpPr>
          <p:nvPr/>
        </p:nvSpPr>
        <p:spPr bwMode="auto">
          <a:xfrm>
            <a:off x="5733256" y="3440832"/>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22" name="Rectangle 102"/>
          <p:cNvSpPr>
            <a:spLocks noChangeArrowheads="1"/>
          </p:cNvSpPr>
          <p:nvPr/>
        </p:nvSpPr>
        <p:spPr bwMode="auto">
          <a:xfrm>
            <a:off x="5733256" y="5385048"/>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23" name="Rectangle 103"/>
          <p:cNvSpPr>
            <a:spLocks noChangeArrowheads="1"/>
          </p:cNvSpPr>
          <p:nvPr/>
        </p:nvSpPr>
        <p:spPr bwMode="auto">
          <a:xfrm>
            <a:off x="5733256" y="5601072"/>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24" name="Rectangle 104"/>
          <p:cNvSpPr>
            <a:spLocks noChangeArrowheads="1"/>
          </p:cNvSpPr>
          <p:nvPr/>
        </p:nvSpPr>
        <p:spPr bwMode="auto">
          <a:xfrm>
            <a:off x="5733256" y="5889104"/>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25" name="Rectangle 105"/>
          <p:cNvSpPr>
            <a:spLocks noChangeArrowheads="1"/>
          </p:cNvSpPr>
          <p:nvPr/>
        </p:nvSpPr>
        <p:spPr bwMode="auto">
          <a:xfrm>
            <a:off x="5733256" y="6105128"/>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26" name="Rectangle 106"/>
          <p:cNvSpPr>
            <a:spLocks noChangeArrowheads="1"/>
          </p:cNvSpPr>
          <p:nvPr/>
        </p:nvSpPr>
        <p:spPr bwMode="auto">
          <a:xfrm>
            <a:off x="5733256" y="4664968"/>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27" name="Rectangle 107"/>
          <p:cNvSpPr>
            <a:spLocks noChangeArrowheads="1"/>
          </p:cNvSpPr>
          <p:nvPr/>
        </p:nvSpPr>
        <p:spPr bwMode="auto">
          <a:xfrm>
            <a:off x="5733256" y="5097016"/>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28" name="Rectangle 108"/>
          <p:cNvSpPr>
            <a:spLocks noChangeArrowheads="1"/>
          </p:cNvSpPr>
          <p:nvPr/>
        </p:nvSpPr>
        <p:spPr bwMode="auto">
          <a:xfrm>
            <a:off x="5733256" y="3728864"/>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29" name="Rectangle 109"/>
          <p:cNvSpPr>
            <a:spLocks noChangeArrowheads="1"/>
          </p:cNvSpPr>
          <p:nvPr/>
        </p:nvSpPr>
        <p:spPr bwMode="auto">
          <a:xfrm>
            <a:off x="5733256" y="3944888"/>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30" name="Rectangle 110"/>
          <p:cNvSpPr>
            <a:spLocks noChangeArrowheads="1"/>
          </p:cNvSpPr>
          <p:nvPr/>
        </p:nvSpPr>
        <p:spPr bwMode="auto">
          <a:xfrm>
            <a:off x="5733256" y="4088905"/>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32" name="Rectangle 112"/>
          <p:cNvSpPr>
            <a:spLocks noChangeArrowheads="1"/>
          </p:cNvSpPr>
          <p:nvPr/>
        </p:nvSpPr>
        <p:spPr bwMode="auto">
          <a:xfrm>
            <a:off x="5733256" y="2648744"/>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35" name="Rectangle 115"/>
          <p:cNvSpPr>
            <a:spLocks noChangeArrowheads="1"/>
          </p:cNvSpPr>
          <p:nvPr/>
        </p:nvSpPr>
        <p:spPr bwMode="auto">
          <a:xfrm>
            <a:off x="5733256" y="4232920"/>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36" name="Rectangle 116"/>
          <p:cNvSpPr>
            <a:spLocks noChangeArrowheads="1"/>
          </p:cNvSpPr>
          <p:nvPr/>
        </p:nvSpPr>
        <p:spPr bwMode="auto">
          <a:xfrm>
            <a:off x="5733256" y="4376936"/>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38" name="Rectangle 118"/>
          <p:cNvSpPr>
            <a:spLocks noChangeArrowheads="1"/>
          </p:cNvSpPr>
          <p:nvPr/>
        </p:nvSpPr>
        <p:spPr bwMode="auto">
          <a:xfrm>
            <a:off x="5733256" y="4808983"/>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40" name="Rectangle 120"/>
          <p:cNvSpPr>
            <a:spLocks noChangeArrowheads="1"/>
          </p:cNvSpPr>
          <p:nvPr/>
        </p:nvSpPr>
        <p:spPr bwMode="auto">
          <a:xfrm>
            <a:off x="5733256" y="2504728"/>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43" name="Rectangle 123"/>
          <p:cNvSpPr>
            <a:spLocks noChangeArrowheads="1"/>
          </p:cNvSpPr>
          <p:nvPr/>
        </p:nvSpPr>
        <p:spPr bwMode="auto">
          <a:xfrm>
            <a:off x="5229200" y="5889104"/>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5244" name="Rectangle 124"/>
          <p:cNvSpPr>
            <a:spLocks noChangeArrowheads="1"/>
          </p:cNvSpPr>
          <p:nvPr/>
        </p:nvSpPr>
        <p:spPr bwMode="auto">
          <a:xfrm>
            <a:off x="5229200" y="6105128"/>
            <a:ext cx="152400" cy="1524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sp>
        <p:nvSpPr>
          <p:cNvPr id="64" name="Rectangle 122"/>
          <p:cNvSpPr>
            <a:spLocks noChangeArrowheads="1"/>
          </p:cNvSpPr>
          <p:nvPr/>
        </p:nvSpPr>
        <p:spPr bwMode="auto">
          <a:xfrm>
            <a:off x="1268761" y="9273481"/>
            <a:ext cx="504825" cy="215900"/>
          </a:xfrm>
          <a:prstGeom prst="rect">
            <a:avLst/>
          </a:prstGeom>
          <a:solidFill>
            <a:schemeClr val="bg1"/>
          </a:solidFill>
          <a:ln w="9525">
            <a:solidFill>
              <a:schemeClr val="tx1"/>
            </a:solidFill>
            <a:miter lim="800000"/>
            <a:headEnd/>
            <a:tailEnd/>
          </a:ln>
          <a:effectLst/>
        </p:spPr>
        <p:txBody>
          <a:bodyPr wrap="none" anchor="ctr"/>
          <a:lstStyle/>
          <a:p>
            <a:endParaRPr lang="en-GB" dirty="0"/>
          </a:p>
        </p:txBody>
      </p:sp>
      <p:pic>
        <p:nvPicPr>
          <p:cNvPr id="1026" name="Picture 2"/>
          <p:cNvPicPr>
            <a:picLocks noChangeAspect="1" noChangeArrowheads="1"/>
          </p:cNvPicPr>
          <p:nvPr/>
        </p:nvPicPr>
        <p:blipFill>
          <a:blip r:embed="rId2" cstate="print"/>
          <a:srcRect/>
          <a:stretch>
            <a:fillRect/>
          </a:stretch>
        </p:blipFill>
        <p:spPr bwMode="auto">
          <a:xfrm>
            <a:off x="-9525" y="128464"/>
            <a:ext cx="6867525" cy="7296150"/>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0" y="8265368"/>
            <a:ext cx="6715125" cy="137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2953" y="200472"/>
            <a:ext cx="3888565" cy="338554"/>
          </a:xfrm>
          <a:prstGeom prst="rect">
            <a:avLst/>
          </a:prstGeom>
          <a:solidFill>
            <a:srgbClr val="00B0F0"/>
          </a:solidFill>
          <a:ln>
            <a:solidFill>
              <a:schemeClr val="tx1"/>
            </a:solidFill>
          </a:ln>
        </p:spPr>
        <p:txBody>
          <a:bodyPr wrap="none" rtlCol="0">
            <a:spAutoFit/>
          </a:bodyPr>
          <a:lstStyle/>
          <a:p>
            <a:pPr algn="ctr"/>
            <a:r>
              <a:rPr lang="en-US" sz="1600" b="1" u="sng" dirty="0" smtClean="0">
                <a:latin typeface="Calibri" pitchFamily="34" charset="0"/>
              </a:rPr>
              <a:t>Stroke </a:t>
            </a:r>
            <a:r>
              <a:rPr lang="en-US" sz="1600" b="1" u="sng" dirty="0" err="1" smtClean="0">
                <a:latin typeface="Calibri" pitchFamily="34" charset="0"/>
              </a:rPr>
              <a:t>Thrombolysis</a:t>
            </a:r>
            <a:r>
              <a:rPr lang="en-US" sz="1600" b="1" u="sng" dirty="0" smtClean="0">
                <a:latin typeface="Calibri" pitchFamily="34" charset="0"/>
              </a:rPr>
              <a:t> Pathway: 0 – 4.5 hours</a:t>
            </a:r>
            <a:endParaRPr lang="en-US" sz="1600" b="1" u="sng" dirty="0">
              <a:latin typeface="Calibri" pitchFamily="34" charset="0"/>
            </a:endParaRPr>
          </a:p>
        </p:txBody>
      </p:sp>
      <p:sp>
        <p:nvSpPr>
          <p:cNvPr id="37" name="TextBox 36"/>
          <p:cNvSpPr txBox="1"/>
          <p:nvPr/>
        </p:nvSpPr>
        <p:spPr>
          <a:xfrm>
            <a:off x="4149080" y="200474"/>
            <a:ext cx="2567116" cy="1015663"/>
          </a:xfrm>
          <a:prstGeom prst="rect">
            <a:avLst/>
          </a:prstGeom>
          <a:noFill/>
          <a:ln w="3175">
            <a:solidFill>
              <a:schemeClr val="tx1"/>
            </a:solidFill>
          </a:ln>
        </p:spPr>
        <p:txBody>
          <a:bodyPr wrap="square" rtlCol="0">
            <a:spAutoFit/>
          </a:bodyPr>
          <a:lstStyle/>
          <a:p>
            <a:r>
              <a:rPr lang="en-GB" sz="1200" b="1" dirty="0" smtClean="0">
                <a:latin typeface="Calibri" pitchFamily="34" charset="0"/>
              </a:rPr>
              <a:t>PATIENT NAME: _______________________________</a:t>
            </a:r>
          </a:p>
          <a:p>
            <a:endParaRPr lang="en-GB" sz="1200" b="1" dirty="0" smtClean="0">
              <a:latin typeface="Calibri" pitchFamily="34" charset="0"/>
            </a:endParaRPr>
          </a:p>
          <a:p>
            <a:r>
              <a:rPr lang="en-GB" sz="1200" b="1" dirty="0" smtClean="0">
                <a:latin typeface="Calibri" pitchFamily="34" charset="0"/>
              </a:rPr>
              <a:t>CHI/DOB: </a:t>
            </a:r>
          </a:p>
          <a:p>
            <a:r>
              <a:rPr lang="en-GB" sz="1200" b="1" dirty="0" smtClean="0">
                <a:latin typeface="Calibri" pitchFamily="34" charset="0"/>
              </a:rPr>
              <a:t>_______________________________</a:t>
            </a:r>
            <a:endParaRPr lang="en-GB" sz="1200" b="1" dirty="0">
              <a:latin typeface="Calibri" pitchFamily="34" charset="0"/>
            </a:endParaRPr>
          </a:p>
        </p:txBody>
      </p:sp>
      <p:sp>
        <p:nvSpPr>
          <p:cNvPr id="40" name="TextBox 39"/>
          <p:cNvSpPr txBox="1"/>
          <p:nvPr/>
        </p:nvSpPr>
        <p:spPr>
          <a:xfrm>
            <a:off x="188640" y="1352600"/>
            <a:ext cx="2660985" cy="276999"/>
          </a:xfrm>
          <a:prstGeom prst="rect">
            <a:avLst/>
          </a:prstGeom>
          <a:noFill/>
        </p:spPr>
        <p:txBody>
          <a:bodyPr wrap="none" rtlCol="0">
            <a:spAutoFit/>
          </a:bodyPr>
          <a:lstStyle/>
          <a:p>
            <a:pPr marL="285750" indent="-285750">
              <a:buFont typeface="Arial" charset="0"/>
              <a:buChar char="•"/>
            </a:pPr>
            <a:r>
              <a:rPr lang="en-US" sz="1200" b="1" dirty="0" smtClean="0">
                <a:latin typeface="Calibri" pitchFamily="34" charset="0"/>
              </a:rPr>
              <a:t>Verbal consent from patient/NOK:</a:t>
            </a:r>
            <a:endParaRPr lang="en-US" sz="1200" b="1" dirty="0">
              <a:latin typeface="Calibri" pitchFamily="34" charset="0"/>
            </a:endParaRPr>
          </a:p>
        </p:txBody>
      </p:sp>
      <p:sp>
        <p:nvSpPr>
          <p:cNvPr id="41" name="Rectangle 40"/>
          <p:cNvSpPr/>
          <p:nvPr/>
        </p:nvSpPr>
        <p:spPr>
          <a:xfrm>
            <a:off x="2852936" y="1352600"/>
            <a:ext cx="360045" cy="288922"/>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3212976" y="1352600"/>
            <a:ext cx="390363" cy="276999"/>
          </a:xfrm>
          <a:prstGeom prst="rect">
            <a:avLst/>
          </a:prstGeom>
          <a:noFill/>
        </p:spPr>
        <p:txBody>
          <a:bodyPr wrap="none" rtlCol="0">
            <a:spAutoFit/>
          </a:bodyPr>
          <a:lstStyle/>
          <a:p>
            <a:r>
              <a:rPr lang="en-US" sz="1200" b="1" dirty="0" smtClean="0">
                <a:latin typeface="Calibri" pitchFamily="34" charset="0"/>
              </a:rPr>
              <a:t>Yes</a:t>
            </a:r>
            <a:endParaRPr lang="en-US" sz="1200" b="1" dirty="0">
              <a:latin typeface="Calibri" pitchFamily="34" charset="0"/>
            </a:endParaRPr>
          </a:p>
        </p:txBody>
      </p:sp>
      <p:sp>
        <p:nvSpPr>
          <p:cNvPr id="43" name="Rectangle 42"/>
          <p:cNvSpPr/>
          <p:nvPr/>
        </p:nvSpPr>
        <p:spPr>
          <a:xfrm>
            <a:off x="3717032" y="1352600"/>
            <a:ext cx="360045" cy="288922"/>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4149080" y="1352600"/>
            <a:ext cx="369012" cy="276999"/>
          </a:xfrm>
          <a:prstGeom prst="rect">
            <a:avLst/>
          </a:prstGeom>
          <a:noFill/>
        </p:spPr>
        <p:txBody>
          <a:bodyPr wrap="none" rtlCol="0">
            <a:spAutoFit/>
          </a:bodyPr>
          <a:lstStyle/>
          <a:p>
            <a:r>
              <a:rPr lang="en-US" sz="1200" b="1" dirty="0" smtClean="0">
                <a:latin typeface="Calibri" pitchFamily="34" charset="0"/>
              </a:rPr>
              <a:t>No</a:t>
            </a:r>
            <a:endParaRPr lang="en-US" sz="1200" b="1" dirty="0">
              <a:latin typeface="Calibri" pitchFamily="34" charset="0"/>
            </a:endParaRPr>
          </a:p>
        </p:txBody>
      </p:sp>
      <p:sp>
        <p:nvSpPr>
          <p:cNvPr id="45" name="TextBox 44"/>
          <p:cNvSpPr txBox="1"/>
          <p:nvPr/>
        </p:nvSpPr>
        <p:spPr>
          <a:xfrm>
            <a:off x="154288" y="1928664"/>
            <a:ext cx="6703712" cy="276999"/>
          </a:xfrm>
          <a:prstGeom prst="rect">
            <a:avLst/>
          </a:prstGeom>
          <a:noFill/>
        </p:spPr>
        <p:txBody>
          <a:bodyPr wrap="square" rtlCol="0">
            <a:spAutoFit/>
          </a:bodyPr>
          <a:lstStyle/>
          <a:p>
            <a:pPr marL="285750" indent="-285750">
              <a:buFont typeface="Arial" charset="0"/>
              <a:buChar char="•"/>
            </a:pPr>
            <a:r>
              <a:rPr lang="en-US" sz="1200" b="1" dirty="0" smtClean="0">
                <a:latin typeface="Calibri" pitchFamily="34" charset="0"/>
              </a:rPr>
              <a:t>If for thrombolysis, give IV </a:t>
            </a:r>
            <a:r>
              <a:rPr lang="en-US" sz="1200" b="1" dirty="0" err="1" smtClean="0">
                <a:latin typeface="Calibri" pitchFamily="34" charset="0"/>
              </a:rPr>
              <a:t>alteplase</a:t>
            </a:r>
            <a:r>
              <a:rPr lang="en-US" sz="1200" b="1" dirty="0" smtClean="0">
                <a:latin typeface="Calibri" pitchFamily="34" charset="0"/>
              </a:rPr>
              <a:t> (see page 4 for dosing): </a:t>
            </a:r>
          </a:p>
        </p:txBody>
      </p:sp>
      <p:sp>
        <p:nvSpPr>
          <p:cNvPr id="47" name="Text Box 76"/>
          <p:cNvSpPr txBox="1">
            <a:spLocks noChangeArrowheads="1"/>
          </p:cNvSpPr>
          <p:nvPr/>
        </p:nvSpPr>
        <p:spPr bwMode="auto">
          <a:xfrm>
            <a:off x="-2624" y="9691686"/>
            <a:ext cx="402674" cy="215444"/>
          </a:xfrm>
          <a:prstGeom prst="rect">
            <a:avLst/>
          </a:prstGeom>
          <a:noFill/>
          <a:ln w="9525">
            <a:noFill/>
            <a:miter lim="800000"/>
            <a:headEnd/>
            <a:tailEnd/>
          </a:ln>
          <a:effectLst/>
        </p:spPr>
        <p:txBody>
          <a:bodyPr wrap="none">
            <a:spAutoFit/>
          </a:bodyPr>
          <a:lstStyle/>
          <a:p>
            <a:pPr algn="r"/>
            <a:r>
              <a:rPr lang="en-GB" sz="800" b="1" dirty="0" smtClean="0">
                <a:latin typeface="Arial" charset="0"/>
              </a:rPr>
              <a:t>Pg 3</a:t>
            </a:r>
            <a:endParaRPr lang="en-GB" sz="800" b="1" dirty="0">
              <a:latin typeface="Arial" charset="0"/>
            </a:endParaRPr>
          </a:p>
        </p:txBody>
      </p:sp>
      <p:sp>
        <p:nvSpPr>
          <p:cNvPr id="76" name="TextBox 75"/>
          <p:cNvSpPr txBox="1"/>
          <p:nvPr/>
        </p:nvSpPr>
        <p:spPr>
          <a:xfrm>
            <a:off x="260648" y="3872880"/>
            <a:ext cx="6336704" cy="830997"/>
          </a:xfrm>
          <a:prstGeom prst="rect">
            <a:avLst/>
          </a:prstGeom>
          <a:noFill/>
        </p:spPr>
        <p:txBody>
          <a:bodyPr wrap="square" rtlCol="0">
            <a:spAutoFit/>
          </a:bodyPr>
          <a:lstStyle/>
          <a:p>
            <a:r>
              <a:rPr lang="en-GB" sz="1200" i="1" dirty="0" smtClean="0">
                <a:latin typeface="Calibri" pitchFamily="34" charset="0"/>
              </a:rPr>
              <a:t>This is a focused assessment towards a decision for stroke thrombolysis and </a:t>
            </a:r>
            <a:r>
              <a:rPr lang="en-GB" sz="1200" b="1" i="1" dirty="0" smtClean="0">
                <a:latin typeface="Calibri" pitchFamily="34" charset="0"/>
              </a:rPr>
              <a:t>DOES NOT </a:t>
            </a:r>
            <a:r>
              <a:rPr lang="en-GB" sz="1200" i="1" dirty="0" smtClean="0">
                <a:latin typeface="Calibri" pitchFamily="34" charset="0"/>
              </a:rPr>
              <a:t>replace a full ED assessment or medical clerking. </a:t>
            </a:r>
          </a:p>
          <a:p>
            <a:endParaRPr lang="en-GB" sz="1200" dirty="0" smtClean="0">
              <a:latin typeface="Calibri" pitchFamily="34" charset="0"/>
            </a:endParaRPr>
          </a:p>
          <a:p>
            <a:r>
              <a:rPr lang="en-GB" sz="1200" dirty="0" smtClean="0">
                <a:latin typeface="Calibri" pitchFamily="34" charset="0"/>
              </a:rPr>
              <a:t>If thrombolysis administered, arrange admission to Medical High Dependency Unit (bleep 4000).</a:t>
            </a:r>
          </a:p>
        </p:txBody>
      </p:sp>
      <p:grpSp>
        <p:nvGrpSpPr>
          <p:cNvPr id="79" name="Group 78"/>
          <p:cNvGrpSpPr/>
          <p:nvPr/>
        </p:nvGrpSpPr>
        <p:grpSpPr>
          <a:xfrm>
            <a:off x="404664" y="2432720"/>
            <a:ext cx="5721325" cy="1247775"/>
            <a:chOff x="609600" y="8121352"/>
            <a:chExt cx="5721325" cy="1247775"/>
          </a:xfrm>
        </p:grpSpPr>
        <p:sp>
          <p:nvSpPr>
            <p:cNvPr id="80" name="Rectangle 380"/>
            <p:cNvSpPr>
              <a:spLocks noChangeArrowheads="1"/>
            </p:cNvSpPr>
            <p:nvPr/>
          </p:nvSpPr>
          <p:spPr bwMode="gray">
            <a:xfrm>
              <a:off x="609600" y="8142288"/>
              <a:ext cx="5638800" cy="1203325"/>
            </a:xfrm>
            <a:prstGeom prst="rect">
              <a:avLst/>
            </a:prstGeom>
            <a:solidFill>
              <a:srgbClr val="FF0000"/>
            </a:solidFill>
            <a:ln w="9525">
              <a:noFill/>
              <a:miter lim="800000"/>
              <a:headEnd/>
              <a:tailEnd/>
            </a:ln>
          </p:spPr>
          <p:txBody>
            <a:bodyPr wrap="none" anchor="ctr"/>
            <a:lstStyle/>
            <a:p>
              <a:endParaRPr lang="en-US"/>
            </a:p>
          </p:txBody>
        </p:sp>
        <p:sp>
          <p:nvSpPr>
            <p:cNvPr id="81" name="Text Box 378"/>
            <p:cNvSpPr txBox="1">
              <a:spLocks noChangeArrowheads="1"/>
            </p:cNvSpPr>
            <p:nvPr/>
          </p:nvSpPr>
          <p:spPr bwMode="gray">
            <a:xfrm>
              <a:off x="620688" y="8121352"/>
              <a:ext cx="5710237" cy="1247775"/>
            </a:xfrm>
            <a:prstGeom prst="rect">
              <a:avLst/>
            </a:prstGeom>
            <a:noFill/>
            <a:ln w="9525">
              <a:noFill/>
              <a:miter lim="800000"/>
              <a:headEnd/>
              <a:tailEnd/>
            </a:ln>
          </p:spPr>
          <p:txBody>
            <a:bodyPr>
              <a:spAutoFit/>
            </a:bodyPr>
            <a:lstStyle/>
            <a:p>
              <a:r>
                <a:rPr lang="en-GB" sz="1000" dirty="0">
                  <a:solidFill>
                    <a:schemeClr val="bg1"/>
                  </a:solidFill>
                  <a:latin typeface="Arial" charset="0"/>
                </a:rPr>
                <a:t>IV </a:t>
              </a:r>
              <a:r>
                <a:rPr lang="en-GB" sz="1000" dirty="0" err="1">
                  <a:solidFill>
                    <a:schemeClr val="bg1"/>
                  </a:solidFill>
                  <a:latin typeface="Arial" charset="0"/>
                </a:rPr>
                <a:t>Alteplase</a:t>
              </a:r>
              <a:r>
                <a:rPr lang="en-GB" sz="1000" dirty="0">
                  <a:solidFill>
                    <a:schemeClr val="bg1"/>
                  </a:solidFill>
                  <a:latin typeface="Arial" charset="0"/>
                </a:rPr>
                <a:t> Prescription:                               </a:t>
              </a:r>
              <a:r>
                <a:rPr lang="en-GB" sz="800" dirty="0">
                  <a:solidFill>
                    <a:schemeClr val="bg1"/>
                  </a:solidFill>
                  <a:latin typeface="Arial" charset="0"/>
                </a:rPr>
                <a:t>Signed</a:t>
              </a:r>
              <a:r>
                <a:rPr lang="en-GB" sz="1000" dirty="0">
                  <a:solidFill>
                    <a:schemeClr val="bg1"/>
                  </a:solidFill>
                  <a:latin typeface="Arial" charset="0"/>
                </a:rPr>
                <a:t>                    </a:t>
              </a:r>
              <a:r>
                <a:rPr lang="en-GB" sz="800" dirty="0">
                  <a:solidFill>
                    <a:schemeClr val="bg1"/>
                  </a:solidFill>
                  <a:latin typeface="Arial" charset="0"/>
                </a:rPr>
                <a:t>Prepared by         Given by    Time started</a:t>
              </a:r>
            </a:p>
            <a:p>
              <a:r>
                <a:rPr lang="en-GB" sz="1000" dirty="0" err="1">
                  <a:solidFill>
                    <a:schemeClr val="bg1"/>
                  </a:solidFill>
                  <a:latin typeface="Arial" charset="0"/>
                </a:rPr>
                <a:t>Alteplase</a:t>
              </a:r>
              <a:r>
                <a:rPr lang="en-GB" sz="1000" dirty="0">
                  <a:solidFill>
                    <a:schemeClr val="bg1"/>
                  </a:solidFill>
                  <a:latin typeface="Arial" charset="0"/>
                </a:rPr>
                <a:t> bolus dose         mg</a:t>
              </a:r>
              <a:r>
                <a:rPr lang="en-GB" sz="1400" dirty="0">
                  <a:solidFill>
                    <a:schemeClr val="bg1"/>
                  </a:solidFill>
                  <a:latin typeface="Arial" charset="0"/>
                </a:rPr>
                <a:t> </a:t>
              </a:r>
            </a:p>
            <a:p>
              <a:r>
                <a:rPr lang="en-GB" sz="1000" dirty="0" err="1">
                  <a:solidFill>
                    <a:schemeClr val="bg1"/>
                  </a:solidFill>
                  <a:latin typeface="Arial" charset="0"/>
                </a:rPr>
                <a:t>Alteplase</a:t>
              </a:r>
              <a:r>
                <a:rPr lang="en-GB" sz="1000" dirty="0">
                  <a:solidFill>
                    <a:schemeClr val="bg1"/>
                  </a:solidFill>
                  <a:latin typeface="Arial" charset="0"/>
                </a:rPr>
                <a:t> infusion        mg over 1 hour</a:t>
              </a:r>
              <a:r>
                <a:rPr lang="en-GB" sz="1200" dirty="0">
                  <a:solidFill>
                    <a:schemeClr val="bg1"/>
                  </a:solidFill>
                  <a:latin typeface="Arial" charset="0"/>
                </a:rPr>
                <a:t> </a:t>
              </a:r>
              <a:endParaRPr lang="en-GB" sz="1000" dirty="0">
                <a:solidFill>
                  <a:schemeClr val="bg1"/>
                </a:solidFill>
                <a:latin typeface="Arial" charset="0"/>
              </a:endParaRPr>
            </a:p>
            <a:p>
              <a:r>
                <a:rPr lang="en-GB" sz="1000" dirty="0">
                  <a:solidFill>
                    <a:schemeClr val="bg1"/>
                  </a:solidFill>
                  <a:latin typeface="Arial" charset="0"/>
                </a:rPr>
                <a:t>Prime line (usually 2ml)            First syringe (volume        ml)</a:t>
              </a:r>
              <a:r>
                <a:rPr lang="en-GB" sz="1400" dirty="0">
                  <a:solidFill>
                    <a:schemeClr val="bg1"/>
                  </a:solidFill>
                  <a:latin typeface="Arial" charset="0"/>
                </a:rPr>
                <a:t>  </a:t>
              </a:r>
            </a:p>
            <a:p>
              <a:r>
                <a:rPr lang="en-GB" sz="1000" dirty="0">
                  <a:solidFill>
                    <a:schemeClr val="bg1"/>
                  </a:solidFill>
                  <a:latin typeface="Arial" charset="0"/>
                </a:rPr>
                <a:t>                                  Second syringe, if </a:t>
              </a:r>
              <a:r>
                <a:rPr lang="en-GB" sz="1000" dirty="0" err="1">
                  <a:solidFill>
                    <a:schemeClr val="bg1"/>
                  </a:solidFill>
                  <a:latin typeface="Arial" charset="0"/>
                </a:rPr>
                <a:t>req</a:t>
              </a:r>
              <a:r>
                <a:rPr lang="en-GB" sz="1000" dirty="0">
                  <a:solidFill>
                    <a:schemeClr val="bg1"/>
                  </a:solidFill>
                  <a:latin typeface="Arial" charset="0"/>
                </a:rPr>
                <a:t> (volume        ml)</a:t>
              </a:r>
              <a:r>
                <a:rPr lang="en-GB" sz="1400" dirty="0"/>
                <a:t> </a:t>
              </a:r>
              <a:endParaRPr lang="en-GB" sz="1400" dirty="0">
                <a:solidFill>
                  <a:schemeClr val="bg1"/>
                </a:solidFill>
                <a:latin typeface="Arial" charset="0"/>
              </a:endParaRPr>
            </a:p>
            <a:p>
              <a:r>
                <a:rPr lang="en-GB" sz="800" dirty="0">
                  <a:solidFill>
                    <a:schemeClr val="bg1"/>
                  </a:solidFill>
                  <a:latin typeface="Arial" charset="0"/>
                </a:rPr>
                <a:t>Bolus should be administered by hand over 2 minutes.       Infusion </a:t>
              </a:r>
              <a:r>
                <a:rPr lang="en-GB" sz="800" u="sng" dirty="0">
                  <a:solidFill>
                    <a:schemeClr val="bg1"/>
                  </a:solidFill>
                  <a:latin typeface="Arial" charset="0"/>
                </a:rPr>
                <a:t>rate</a:t>
              </a:r>
              <a:r>
                <a:rPr lang="en-GB" sz="800" dirty="0">
                  <a:solidFill>
                    <a:schemeClr val="bg1"/>
                  </a:solidFill>
                  <a:latin typeface="Arial" charset="0"/>
                </a:rPr>
                <a:t> in ml/hr is the same as the </a:t>
              </a:r>
              <a:r>
                <a:rPr lang="en-GB" sz="800" u="sng" dirty="0">
                  <a:solidFill>
                    <a:schemeClr val="bg1"/>
                  </a:solidFill>
                  <a:latin typeface="Arial" charset="0"/>
                </a:rPr>
                <a:t>dose</a:t>
              </a:r>
              <a:r>
                <a:rPr lang="en-GB" sz="800" dirty="0">
                  <a:solidFill>
                    <a:schemeClr val="bg1"/>
                  </a:solidFill>
                  <a:latin typeface="Arial" charset="0"/>
                </a:rPr>
                <a:t> in mg/hr</a:t>
              </a:r>
              <a:r>
                <a:rPr lang="en-GB" sz="1000" dirty="0">
                  <a:solidFill>
                    <a:schemeClr val="bg1"/>
                  </a:solidFill>
                  <a:latin typeface="Arial" charset="0"/>
                </a:rPr>
                <a:t> </a:t>
              </a:r>
              <a:r>
                <a:rPr lang="en-GB" sz="1200" dirty="0">
                  <a:solidFill>
                    <a:schemeClr val="bg1"/>
                  </a:solidFill>
                  <a:latin typeface="Arial" charset="0"/>
                </a:rPr>
                <a:t> </a:t>
              </a:r>
            </a:p>
          </p:txBody>
        </p:sp>
        <p:sp>
          <p:nvSpPr>
            <p:cNvPr id="82" name="Rectangle 381"/>
            <p:cNvSpPr>
              <a:spLocks noChangeArrowheads="1"/>
            </p:cNvSpPr>
            <p:nvPr/>
          </p:nvSpPr>
          <p:spPr bwMode="gray">
            <a:xfrm>
              <a:off x="1911325" y="8324552"/>
              <a:ext cx="228600" cy="196850"/>
            </a:xfrm>
            <a:prstGeom prst="rect">
              <a:avLst/>
            </a:prstGeom>
            <a:solidFill>
              <a:schemeClr val="bg1"/>
            </a:solidFill>
            <a:ln w="9525">
              <a:noFill/>
              <a:miter lim="800000"/>
              <a:headEnd/>
              <a:tailEnd/>
            </a:ln>
          </p:spPr>
          <p:txBody>
            <a:bodyPr wrap="none" anchor="ctr"/>
            <a:lstStyle/>
            <a:p>
              <a:endParaRPr lang="en-US"/>
            </a:p>
          </p:txBody>
        </p:sp>
        <p:sp>
          <p:nvSpPr>
            <p:cNvPr id="83" name="Rectangle 382"/>
            <p:cNvSpPr>
              <a:spLocks noChangeArrowheads="1"/>
            </p:cNvSpPr>
            <p:nvPr/>
          </p:nvSpPr>
          <p:spPr bwMode="gray">
            <a:xfrm>
              <a:off x="1735113" y="8540452"/>
              <a:ext cx="228600" cy="196850"/>
            </a:xfrm>
            <a:prstGeom prst="rect">
              <a:avLst/>
            </a:prstGeom>
            <a:solidFill>
              <a:schemeClr val="bg1"/>
            </a:solidFill>
            <a:ln w="9525">
              <a:noFill/>
              <a:miter lim="800000"/>
              <a:headEnd/>
              <a:tailEnd/>
            </a:ln>
          </p:spPr>
          <p:txBody>
            <a:bodyPr wrap="none" anchor="ctr"/>
            <a:lstStyle/>
            <a:p>
              <a:endParaRPr lang="en-US"/>
            </a:p>
          </p:txBody>
        </p:sp>
        <p:sp>
          <p:nvSpPr>
            <p:cNvPr id="84" name="Rectangle 424"/>
            <p:cNvSpPr>
              <a:spLocks noChangeArrowheads="1"/>
            </p:cNvSpPr>
            <p:nvPr/>
          </p:nvSpPr>
          <p:spPr bwMode="gray">
            <a:xfrm>
              <a:off x="2036738" y="8776989"/>
              <a:ext cx="144462" cy="157163"/>
            </a:xfrm>
            <a:prstGeom prst="rect">
              <a:avLst/>
            </a:prstGeom>
            <a:solidFill>
              <a:schemeClr val="bg1"/>
            </a:solidFill>
            <a:ln w="9525">
              <a:noFill/>
              <a:miter lim="800000"/>
              <a:headEnd/>
              <a:tailEnd/>
            </a:ln>
          </p:spPr>
          <p:txBody>
            <a:bodyPr wrap="none" anchor="ctr"/>
            <a:lstStyle/>
            <a:p>
              <a:endParaRPr lang="en-US"/>
            </a:p>
          </p:txBody>
        </p:sp>
        <p:sp>
          <p:nvSpPr>
            <p:cNvPr id="85" name="Text Box 429"/>
            <p:cNvSpPr txBox="1">
              <a:spLocks noChangeArrowheads="1"/>
            </p:cNvSpPr>
            <p:nvPr/>
          </p:nvSpPr>
          <p:spPr bwMode="gray">
            <a:xfrm>
              <a:off x="2098650" y="8738889"/>
              <a:ext cx="300038" cy="214313"/>
            </a:xfrm>
            <a:prstGeom prst="rect">
              <a:avLst/>
            </a:prstGeom>
            <a:noFill/>
            <a:ln w="9525">
              <a:noFill/>
              <a:miter lim="800000"/>
              <a:headEnd/>
              <a:tailEnd/>
            </a:ln>
          </p:spPr>
          <p:txBody>
            <a:bodyPr wrap="none">
              <a:spAutoFit/>
            </a:bodyPr>
            <a:lstStyle/>
            <a:p>
              <a:r>
                <a:rPr lang="en-GB" sz="800" dirty="0">
                  <a:solidFill>
                    <a:schemeClr val="bg1"/>
                  </a:solidFill>
                  <a:sym typeface="Wingdings" pitchFamily="2" charset="2"/>
                </a:rPr>
                <a:t>(</a:t>
              </a:r>
              <a:r>
                <a:rPr lang="en-GB" sz="800" baseline="-4000" dirty="0">
                  <a:solidFill>
                    <a:schemeClr val="bg1"/>
                  </a:solidFill>
                  <a:sym typeface="Wingdings" pitchFamily="2" charset="2"/>
                </a:rPr>
                <a:t></a:t>
              </a:r>
              <a:r>
                <a:rPr lang="en-GB" sz="800" dirty="0">
                  <a:solidFill>
                    <a:schemeClr val="bg1"/>
                  </a:solidFill>
                  <a:sym typeface="Wingdings" pitchFamily="2" charset="2"/>
                </a:rPr>
                <a:t>)</a:t>
              </a:r>
            </a:p>
          </p:txBody>
        </p:sp>
        <p:sp>
          <p:nvSpPr>
            <p:cNvPr id="86" name="Rectangle 421"/>
            <p:cNvSpPr>
              <a:spLocks noChangeArrowheads="1"/>
            </p:cNvSpPr>
            <p:nvPr/>
          </p:nvSpPr>
          <p:spPr bwMode="gray">
            <a:xfrm>
              <a:off x="3648050" y="8748414"/>
              <a:ext cx="228600" cy="196850"/>
            </a:xfrm>
            <a:prstGeom prst="rect">
              <a:avLst/>
            </a:prstGeom>
            <a:solidFill>
              <a:schemeClr val="bg1"/>
            </a:solidFill>
            <a:ln w="9525">
              <a:noFill/>
              <a:miter lim="800000"/>
              <a:headEnd/>
              <a:tailEnd/>
            </a:ln>
          </p:spPr>
          <p:txBody>
            <a:bodyPr wrap="none" anchor="ctr"/>
            <a:lstStyle/>
            <a:p>
              <a:endParaRPr lang="en-US"/>
            </a:p>
          </p:txBody>
        </p:sp>
        <p:sp>
          <p:nvSpPr>
            <p:cNvPr id="87" name="Rectangle 422"/>
            <p:cNvSpPr>
              <a:spLocks noChangeArrowheads="1"/>
            </p:cNvSpPr>
            <p:nvPr/>
          </p:nvSpPr>
          <p:spPr bwMode="gray">
            <a:xfrm>
              <a:off x="3651225" y="8964314"/>
              <a:ext cx="228600" cy="196850"/>
            </a:xfrm>
            <a:prstGeom prst="rect">
              <a:avLst/>
            </a:prstGeom>
            <a:solidFill>
              <a:schemeClr val="bg1"/>
            </a:solidFill>
            <a:ln w="9525">
              <a:noFill/>
              <a:miter lim="800000"/>
              <a:headEnd/>
              <a:tailEnd/>
            </a:ln>
          </p:spPr>
          <p:txBody>
            <a:bodyPr wrap="none" anchor="ctr"/>
            <a:lstStyle/>
            <a:p>
              <a:endParaRPr lang="en-US"/>
            </a:p>
          </p:txBody>
        </p:sp>
        <p:sp>
          <p:nvSpPr>
            <p:cNvPr id="88" name="Rectangle 379"/>
            <p:cNvSpPr>
              <a:spLocks noChangeArrowheads="1"/>
            </p:cNvSpPr>
            <p:nvPr/>
          </p:nvSpPr>
          <p:spPr bwMode="gray">
            <a:xfrm>
              <a:off x="2846363" y="8318202"/>
              <a:ext cx="1066800" cy="196850"/>
            </a:xfrm>
            <a:prstGeom prst="rect">
              <a:avLst/>
            </a:prstGeom>
            <a:solidFill>
              <a:schemeClr val="bg1"/>
            </a:solidFill>
            <a:ln w="9525">
              <a:noFill/>
              <a:miter lim="800000"/>
              <a:headEnd/>
              <a:tailEnd/>
            </a:ln>
          </p:spPr>
          <p:txBody>
            <a:bodyPr wrap="none" anchor="ctr"/>
            <a:lstStyle/>
            <a:p>
              <a:endParaRPr lang="en-US"/>
            </a:p>
          </p:txBody>
        </p:sp>
        <p:sp>
          <p:nvSpPr>
            <p:cNvPr id="89" name="Rectangle 383"/>
            <p:cNvSpPr>
              <a:spLocks noChangeArrowheads="1"/>
            </p:cNvSpPr>
            <p:nvPr/>
          </p:nvSpPr>
          <p:spPr bwMode="gray">
            <a:xfrm>
              <a:off x="2846363" y="8534102"/>
              <a:ext cx="1066800" cy="196850"/>
            </a:xfrm>
            <a:prstGeom prst="rect">
              <a:avLst/>
            </a:prstGeom>
            <a:solidFill>
              <a:schemeClr val="bg1"/>
            </a:solidFill>
            <a:ln w="9525">
              <a:noFill/>
              <a:miter lim="800000"/>
              <a:headEnd/>
              <a:tailEnd/>
            </a:ln>
          </p:spPr>
          <p:txBody>
            <a:bodyPr wrap="none" anchor="ctr"/>
            <a:lstStyle/>
            <a:p>
              <a:endParaRPr lang="en-US"/>
            </a:p>
          </p:txBody>
        </p:sp>
        <p:sp>
          <p:nvSpPr>
            <p:cNvPr id="90" name="Rectangle 384"/>
            <p:cNvSpPr>
              <a:spLocks noChangeArrowheads="1"/>
            </p:cNvSpPr>
            <p:nvPr/>
          </p:nvSpPr>
          <p:spPr bwMode="gray">
            <a:xfrm>
              <a:off x="4114775" y="8318202"/>
              <a:ext cx="889000" cy="196850"/>
            </a:xfrm>
            <a:prstGeom prst="rect">
              <a:avLst/>
            </a:prstGeom>
            <a:solidFill>
              <a:schemeClr val="bg1"/>
            </a:solidFill>
            <a:ln w="9525">
              <a:noFill/>
              <a:miter lim="800000"/>
              <a:headEnd/>
              <a:tailEnd/>
            </a:ln>
          </p:spPr>
          <p:txBody>
            <a:bodyPr wrap="none" anchor="ctr"/>
            <a:lstStyle/>
            <a:p>
              <a:endParaRPr lang="en-US"/>
            </a:p>
          </p:txBody>
        </p:sp>
        <p:sp>
          <p:nvSpPr>
            <p:cNvPr id="91" name="Rectangle 386"/>
            <p:cNvSpPr>
              <a:spLocks noChangeArrowheads="1"/>
            </p:cNvSpPr>
            <p:nvPr/>
          </p:nvSpPr>
          <p:spPr bwMode="gray">
            <a:xfrm>
              <a:off x="5029175" y="8318202"/>
              <a:ext cx="508000" cy="196850"/>
            </a:xfrm>
            <a:prstGeom prst="rect">
              <a:avLst/>
            </a:prstGeom>
            <a:solidFill>
              <a:schemeClr val="bg1"/>
            </a:solidFill>
            <a:ln w="9525">
              <a:noFill/>
              <a:miter lim="800000"/>
              <a:headEnd/>
              <a:tailEnd/>
            </a:ln>
          </p:spPr>
          <p:txBody>
            <a:bodyPr wrap="none" anchor="ctr"/>
            <a:lstStyle/>
            <a:p>
              <a:endParaRPr lang="en-US"/>
            </a:p>
          </p:txBody>
        </p:sp>
        <p:sp>
          <p:nvSpPr>
            <p:cNvPr id="92" name="Rectangle 387"/>
            <p:cNvSpPr>
              <a:spLocks noChangeArrowheads="1"/>
            </p:cNvSpPr>
            <p:nvPr/>
          </p:nvSpPr>
          <p:spPr bwMode="gray">
            <a:xfrm>
              <a:off x="5589563" y="8318202"/>
              <a:ext cx="508000" cy="196850"/>
            </a:xfrm>
            <a:prstGeom prst="rect">
              <a:avLst/>
            </a:prstGeom>
            <a:solidFill>
              <a:schemeClr val="bg1"/>
            </a:solidFill>
            <a:ln w="28575">
              <a:solidFill>
                <a:schemeClr val="tx1"/>
              </a:solidFill>
              <a:miter lim="800000"/>
              <a:headEnd/>
              <a:tailEnd/>
            </a:ln>
          </p:spPr>
          <p:txBody>
            <a:bodyPr wrap="none" anchor="ctr"/>
            <a:lstStyle/>
            <a:p>
              <a:endParaRPr lang="en-US"/>
            </a:p>
          </p:txBody>
        </p:sp>
        <p:sp>
          <p:nvSpPr>
            <p:cNvPr id="93" name="Rectangle 388"/>
            <p:cNvSpPr>
              <a:spLocks noChangeArrowheads="1"/>
            </p:cNvSpPr>
            <p:nvPr/>
          </p:nvSpPr>
          <p:spPr bwMode="gray">
            <a:xfrm>
              <a:off x="4114775" y="8753177"/>
              <a:ext cx="889000" cy="196850"/>
            </a:xfrm>
            <a:prstGeom prst="rect">
              <a:avLst/>
            </a:prstGeom>
            <a:solidFill>
              <a:schemeClr val="bg1"/>
            </a:solidFill>
            <a:ln w="9525">
              <a:noFill/>
              <a:miter lim="800000"/>
              <a:headEnd/>
              <a:tailEnd/>
            </a:ln>
          </p:spPr>
          <p:txBody>
            <a:bodyPr wrap="none" anchor="ctr"/>
            <a:lstStyle/>
            <a:p>
              <a:endParaRPr lang="en-US"/>
            </a:p>
          </p:txBody>
        </p:sp>
        <p:sp>
          <p:nvSpPr>
            <p:cNvPr id="94" name="Rectangle 389"/>
            <p:cNvSpPr>
              <a:spLocks noChangeArrowheads="1"/>
            </p:cNvSpPr>
            <p:nvPr/>
          </p:nvSpPr>
          <p:spPr bwMode="gray">
            <a:xfrm>
              <a:off x="5029175" y="8753177"/>
              <a:ext cx="508000" cy="196850"/>
            </a:xfrm>
            <a:prstGeom prst="rect">
              <a:avLst/>
            </a:prstGeom>
            <a:solidFill>
              <a:schemeClr val="bg1"/>
            </a:solidFill>
            <a:ln w="9525">
              <a:noFill/>
              <a:miter lim="800000"/>
              <a:headEnd/>
              <a:tailEnd/>
            </a:ln>
          </p:spPr>
          <p:txBody>
            <a:bodyPr wrap="none" anchor="ctr"/>
            <a:lstStyle/>
            <a:p>
              <a:endParaRPr lang="en-US"/>
            </a:p>
          </p:txBody>
        </p:sp>
        <p:sp>
          <p:nvSpPr>
            <p:cNvPr id="95" name="Rectangle 390"/>
            <p:cNvSpPr>
              <a:spLocks noChangeArrowheads="1"/>
            </p:cNvSpPr>
            <p:nvPr/>
          </p:nvSpPr>
          <p:spPr bwMode="gray">
            <a:xfrm>
              <a:off x="5589563" y="8757939"/>
              <a:ext cx="508000" cy="196850"/>
            </a:xfrm>
            <a:prstGeom prst="rect">
              <a:avLst/>
            </a:prstGeom>
            <a:solidFill>
              <a:schemeClr val="bg1"/>
            </a:solidFill>
            <a:ln w="28575">
              <a:solidFill>
                <a:schemeClr val="tx1"/>
              </a:solidFill>
              <a:miter lim="800000"/>
              <a:headEnd/>
              <a:tailEnd/>
            </a:ln>
          </p:spPr>
          <p:txBody>
            <a:bodyPr wrap="none" anchor="ctr"/>
            <a:lstStyle/>
            <a:p>
              <a:endParaRPr lang="en-US"/>
            </a:p>
          </p:txBody>
        </p:sp>
        <p:sp>
          <p:nvSpPr>
            <p:cNvPr id="96" name="Rectangle 418"/>
            <p:cNvSpPr>
              <a:spLocks noChangeArrowheads="1"/>
            </p:cNvSpPr>
            <p:nvPr/>
          </p:nvSpPr>
          <p:spPr bwMode="gray">
            <a:xfrm>
              <a:off x="4117950" y="8969077"/>
              <a:ext cx="889000" cy="196850"/>
            </a:xfrm>
            <a:prstGeom prst="rect">
              <a:avLst/>
            </a:prstGeom>
            <a:solidFill>
              <a:schemeClr val="bg1"/>
            </a:solidFill>
            <a:ln w="9525">
              <a:noFill/>
              <a:miter lim="800000"/>
              <a:headEnd/>
              <a:tailEnd/>
            </a:ln>
          </p:spPr>
          <p:txBody>
            <a:bodyPr wrap="none" anchor="ctr"/>
            <a:lstStyle/>
            <a:p>
              <a:endParaRPr lang="en-US"/>
            </a:p>
          </p:txBody>
        </p:sp>
        <p:sp>
          <p:nvSpPr>
            <p:cNvPr id="97" name="Rectangle 419"/>
            <p:cNvSpPr>
              <a:spLocks noChangeArrowheads="1"/>
            </p:cNvSpPr>
            <p:nvPr/>
          </p:nvSpPr>
          <p:spPr bwMode="gray">
            <a:xfrm>
              <a:off x="5032350" y="8969077"/>
              <a:ext cx="508000" cy="196850"/>
            </a:xfrm>
            <a:prstGeom prst="rect">
              <a:avLst/>
            </a:prstGeom>
            <a:solidFill>
              <a:schemeClr val="bg1"/>
            </a:solidFill>
            <a:ln w="9525">
              <a:noFill/>
              <a:miter lim="800000"/>
              <a:headEnd/>
              <a:tailEnd/>
            </a:ln>
          </p:spPr>
          <p:txBody>
            <a:bodyPr wrap="none" anchor="ctr"/>
            <a:lstStyle/>
            <a:p>
              <a:endParaRPr lang="en-US"/>
            </a:p>
          </p:txBody>
        </p:sp>
        <p:sp>
          <p:nvSpPr>
            <p:cNvPr id="98" name="Rectangle 423"/>
            <p:cNvSpPr>
              <a:spLocks noChangeArrowheads="1"/>
            </p:cNvSpPr>
            <p:nvPr/>
          </p:nvSpPr>
          <p:spPr bwMode="gray">
            <a:xfrm>
              <a:off x="5589563" y="8973839"/>
              <a:ext cx="508000" cy="196850"/>
            </a:xfrm>
            <a:prstGeom prst="rect">
              <a:avLst/>
            </a:prstGeom>
            <a:solidFill>
              <a:schemeClr val="bg1"/>
            </a:solidFill>
            <a:ln w="28575">
              <a:solidFill>
                <a:schemeClr val="tx1"/>
              </a:solidFill>
              <a:miter lim="800000"/>
              <a:headEnd/>
              <a:tailEnd/>
            </a:ln>
          </p:spPr>
          <p:txBody>
            <a:bodyPr wrap="none" anchor="ctr"/>
            <a:lstStyle/>
            <a:p>
              <a:endParaRPr lang="en-US"/>
            </a:p>
          </p:txBody>
        </p:sp>
        <p:sp>
          <p:nvSpPr>
            <p:cNvPr id="99" name="Text Box 411"/>
            <p:cNvSpPr txBox="1">
              <a:spLocks noChangeArrowheads="1"/>
            </p:cNvSpPr>
            <p:nvPr/>
          </p:nvSpPr>
          <p:spPr bwMode="gray">
            <a:xfrm>
              <a:off x="4464025" y="8286452"/>
              <a:ext cx="227013" cy="274637"/>
            </a:xfrm>
            <a:prstGeom prst="rect">
              <a:avLst/>
            </a:prstGeom>
            <a:noFill/>
            <a:ln w="9525">
              <a:noFill/>
              <a:miter lim="800000"/>
              <a:headEnd/>
              <a:tailEnd/>
            </a:ln>
          </p:spPr>
          <p:txBody>
            <a:bodyPr wrap="none">
              <a:spAutoFit/>
            </a:bodyPr>
            <a:lstStyle/>
            <a:p>
              <a:r>
                <a:rPr lang="en-GB" sz="1200" dirty="0">
                  <a:solidFill>
                    <a:srgbClr val="FF0000"/>
                  </a:solidFill>
                  <a:latin typeface="Arial" charset="0"/>
                </a:rPr>
                <a:t>/</a:t>
              </a:r>
            </a:p>
          </p:txBody>
        </p:sp>
        <p:sp>
          <p:nvSpPr>
            <p:cNvPr id="100" name="Text Box 412"/>
            <p:cNvSpPr txBox="1">
              <a:spLocks noChangeArrowheads="1"/>
            </p:cNvSpPr>
            <p:nvPr/>
          </p:nvSpPr>
          <p:spPr bwMode="gray">
            <a:xfrm>
              <a:off x="4464025" y="8715077"/>
              <a:ext cx="227013" cy="274637"/>
            </a:xfrm>
            <a:prstGeom prst="rect">
              <a:avLst/>
            </a:prstGeom>
            <a:noFill/>
            <a:ln w="9525">
              <a:noFill/>
              <a:miter lim="800000"/>
              <a:headEnd/>
              <a:tailEnd/>
            </a:ln>
          </p:spPr>
          <p:txBody>
            <a:bodyPr wrap="none">
              <a:spAutoFit/>
            </a:bodyPr>
            <a:lstStyle/>
            <a:p>
              <a:r>
                <a:rPr lang="en-GB" sz="1200" dirty="0">
                  <a:solidFill>
                    <a:srgbClr val="FF0000"/>
                  </a:solidFill>
                  <a:latin typeface="Arial" charset="0"/>
                </a:rPr>
                <a:t>/</a:t>
              </a:r>
            </a:p>
          </p:txBody>
        </p:sp>
        <p:sp>
          <p:nvSpPr>
            <p:cNvPr id="101" name="Text Box 420"/>
            <p:cNvSpPr txBox="1">
              <a:spLocks noChangeArrowheads="1"/>
            </p:cNvSpPr>
            <p:nvPr/>
          </p:nvSpPr>
          <p:spPr bwMode="gray">
            <a:xfrm>
              <a:off x="4467200" y="8930977"/>
              <a:ext cx="227013" cy="274637"/>
            </a:xfrm>
            <a:prstGeom prst="rect">
              <a:avLst/>
            </a:prstGeom>
            <a:noFill/>
            <a:ln w="9525">
              <a:noFill/>
              <a:miter lim="800000"/>
              <a:headEnd/>
              <a:tailEnd/>
            </a:ln>
          </p:spPr>
          <p:txBody>
            <a:bodyPr wrap="none">
              <a:spAutoFit/>
            </a:bodyPr>
            <a:lstStyle/>
            <a:p>
              <a:r>
                <a:rPr lang="en-GB" sz="1200" dirty="0">
                  <a:solidFill>
                    <a:srgbClr val="FF0000"/>
                  </a:solidFill>
                  <a:latin typeface="Arial" charset="0"/>
                </a:rPr>
                <a:t>/</a:t>
              </a:r>
            </a:p>
          </p:txBody>
        </p:sp>
      </p:grpSp>
      <p:sp>
        <p:nvSpPr>
          <p:cNvPr id="36" name="TextBox 35"/>
          <p:cNvSpPr txBox="1"/>
          <p:nvPr/>
        </p:nvSpPr>
        <p:spPr>
          <a:xfrm>
            <a:off x="476672" y="5025008"/>
            <a:ext cx="5544616" cy="830997"/>
          </a:xfrm>
          <a:prstGeom prst="rect">
            <a:avLst/>
          </a:prstGeom>
          <a:noFill/>
        </p:spPr>
        <p:txBody>
          <a:bodyPr wrap="square" rtlCol="0">
            <a:spAutoFit/>
          </a:bodyPr>
          <a:lstStyle/>
          <a:p>
            <a:r>
              <a:rPr lang="en-GB" b="1" dirty="0" smtClean="0">
                <a:latin typeface="Calibri" pitchFamily="34" charset="0"/>
                <a:cs typeface="Calibri" pitchFamily="34" charset="0"/>
              </a:rPr>
              <a:t>See page 7 for guidance for the deteriorating patient post thrombolysis</a:t>
            </a:r>
            <a:endParaRPr lang="en-GB" b="1"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710" name="Group 374"/>
          <p:cNvGraphicFramePr>
            <a:graphicFrameLocks noGrp="1"/>
          </p:cNvGraphicFramePr>
          <p:nvPr/>
        </p:nvGraphicFramePr>
        <p:xfrm>
          <a:off x="981072" y="488950"/>
          <a:ext cx="5328247" cy="6336257"/>
        </p:xfrm>
        <a:graphic>
          <a:graphicData uri="http://schemas.openxmlformats.org/drawingml/2006/table">
            <a:tbl>
              <a:tblPr/>
              <a:tblGrid>
                <a:gridCol w="837539"/>
                <a:gridCol w="725186"/>
                <a:gridCol w="827326"/>
                <a:gridCol w="697950"/>
                <a:gridCol w="694544"/>
                <a:gridCol w="771149"/>
                <a:gridCol w="774553"/>
              </a:tblGrid>
              <a:tr h="131813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Body Weight (Kg)</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Approx. Body Weight (Imperial)</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Total Alteplase dose (mg)</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IV Bolus 10% of total dose (ml) </a:t>
                      </a: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IV Infusion 90% of total dose (ml/hr)</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No. of 50mg Alteplase vials required</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cs typeface="Times New Roman" pitchFamily="18" charset="0"/>
                        </a:rPr>
                        <a:t>Dose Selected (Tick</a:t>
                      </a:r>
                      <a:r>
                        <a:rPr kumimoji="0" lang="en-GB" sz="900" b="0" i="0" u="none" strike="noStrike" cap="none" normalizeH="0" baseline="0" dirty="0" smtClean="0">
                          <a:ln>
                            <a:noFill/>
                          </a:ln>
                          <a:solidFill>
                            <a:schemeClr val="tx1"/>
                          </a:solidFill>
                          <a:effectLst/>
                          <a:latin typeface="Arial" charset="0"/>
                          <a:cs typeface="Times New Roman" pitchFamily="18" charset="0"/>
                        </a:rPr>
                        <a:t>)</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6st 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36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32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7084">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6st8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38 </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34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6st13</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36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7084">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7st3</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37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7084">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7st7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43</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39</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7084">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7st12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4225">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8st2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8512">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8st7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49</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8st11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9st1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9st6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49</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7084">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9st10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10st1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7084">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10st5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59</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53</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4225">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68 </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10st9</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8512">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11st</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63</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4225">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11st4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59</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1369">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11st9</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11st13</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7084">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12st3</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63</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12st8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7084">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12st12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84</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13st3</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7084">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13st7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77</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69</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13st12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79</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8512">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14st2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73</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4225">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14st6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83</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75</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94</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14st11</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85</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77</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rPr>
                        <a:t>2</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8505">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96</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15st1</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86</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77</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rPr>
                        <a:t>2</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7084">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15st6</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88</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657">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100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15st10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90</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9</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81</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chemeClr val="tx1"/>
                          </a:solidFill>
                          <a:effectLst/>
                          <a:latin typeface="Arial" charset="0"/>
                          <a:ea typeface="Times New Roman" pitchFamily="18" charset="0"/>
                          <a:cs typeface="Arial" charset="0"/>
                        </a:rPr>
                        <a:t>2</a:t>
                      </a:r>
                      <a:endParaRPr kumimoji="0" lang="en-GB" sz="9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charset="0"/>
                        <a:cs typeface="Times New Roman" pitchFamily="18" charset="0"/>
                      </a:endParaRP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7084">
                <a:tc gridSpan="7">
                  <a:txBody>
                    <a:bodyPr/>
                    <a:lstStyle/>
                    <a:p>
                      <a:pPr marL="0" marR="0" lvl="0" indent="0" algn="ctr" defTabSz="914400" rtl="0" eaLnBrk="1" fontAlgn="base" latinLnBrk="0" hangingPunct="1">
                        <a:lnSpc>
                          <a:spcPct val="50000"/>
                        </a:lnSpc>
                        <a:spcBef>
                          <a:spcPct val="0"/>
                        </a:spcBef>
                        <a:spcAft>
                          <a:spcPct val="0"/>
                        </a:spcAft>
                        <a:buClrTx/>
                        <a:buSzTx/>
                        <a:buFontTx/>
                        <a:buNone/>
                        <a:tabLst/>
                      </a:pPr>
                      <a:r>
                        <a:rPr kumimoji="0" lang="en-GB" sz="900" b="1" i="0" u="none" strike="noStrike" cap="none" normalizeH="0" baseline="0" dirty="0" smtClean="0">
                          <a:ln>
                            <a:noFill/>
                          </a:ln>
                          <a:solidFill>
                            <a:srgbClr val="FF0000"/>
                          </a:solidFill>
                          <a:effectLst/>
                          <a:latin typeface="Arial" charset="0"/>
                          <a:cs typeface="Times New Roman" pitchFamily="18" charset="0"/>
                        </a:rPr>
                        <a:t>&gt; 100 kg, use 90 mg maximum</a:t>
                      </a:r>
                    </a:p>
                  </a:txBody>
                  <a:tcPr marL="54000" marR="54000" marT="18001" marB="180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bl>
          </a:graphicData>
        </a:graphic>
      </p:graphicFrame>
      <p:sp>
        <p:nvSpPr>
          <p:cNvPr id="14600" name="Text Box 264"/>
          <p:cNvSpPr txBox="1">
            <a:spLocks noChangeArrowheads="1"/>
          </p:cNvSpPr>
          <p:nvPr/>
        </p:nvSpPr>
        <p:spPr bwMode="auto">
          <a:xfrm>
            <a:off x="881064" y="200026"/>
            <a:ext cx="3049233" cy="246221"/>
          </a:xfrm>
          <a:prstGeom prst="rect">
            <a:avLst/>
          </a:prstGeom>
          <a:noFill/>
          <a:ln w="9525">
            <a:noFill/>
            <a:miter lim="800000"/>
            <a:headEnd/>
            <a:tailEnd/>
          </a:ln>
          <a:effectLst/>
        </p:spPr>
        <p:txBody>
          <a:bodyPr wrap="none">
            <a:spAutoFit/>
          </a:bodyPr>
          <a:lstStyle/>
          <a:p>
            <a:r>
              <a:rPr lang="en-GB" sz="1000" b="1" dirty="0">
                <a:latin typeface="Arial" charset="0"/>
              </a:rPr>
              <a:t>Body Weight/ Dose Chart for Alteplase</a:t>
            </a:r>
            <a:r>
              <a:rPr lang="en-GB" sz="1000" dirty="0">
                <a:latin typeface="Arial" charset="0"/>
              </a:rPr>
              <a:t> </a:t>
            </a:r>
            <a:r>
              <a:rPr lang="en-GB" sz="1000" b="1" dirty="0">
                <a:latin typeface="Arial" charset="0"/>
              </a:rPr>
              <a:t>1mg/ml</a:t>
            </a:r>
            <a:r>
              <a:rPr lang="en-GB" sz="1000" dirty="0">
                <a:latin typeface="Arial" charset="0"/>
              </a:rPr>
              <a:t> </a:t>
            </a:r>
          </a:p>
        </p:txBody>
      </p:sp>
      <p:sp>
        <p:nvSpPr>
          <p:cNvPr id="14601" name="Text Box 265"/>
          <p:cNvSpPr txBox="1">
            <a:spLocks noChangeArrowheads="1"/>
          </p:cNvSpPr>
          <p:nvPr/>
        </p:nvSpPr>
        <p:spPr bwMode="auto">
          <a:xfrm>
            <a:off x="765176" y="6904039"/>
            <a:ext cx="6092825" cy="2246769"/>
          </a:xfrm>
          <a:prstGeom prst="rect">
            <a:avLst/>
          </a:prstGeom>
          <a:noFill/>
          <a:ln w="9525">
            <a:noFill/>
            <a:miter lim="800000"/>
            <a:headEnd/>
            <a:tailEnd/>
          </a:ln>
          <a:effectLst/>
        </p:spPr>
        <p:txBody>
          <a:bodyPr>
            <a:spAutoFit/>
          </a:bodyPr>
          <a:lstStyle/>
          <a:p>
            <a:r>
              <a:rPr lang="en-GB" sz="1000" b="1" u="sng" dirty="0">
                <a:latin typeface="Arial" charset="0"/>
              </a:rPr>
              <a:t>PATIENTS MUST BE CONTINUOSLY MONITORED PRIOR TO AND DURING DRUG ADMINISTRATION and closely monitored for at least 24 hrs following administration.</a:t>
            </a:r>
            <a:endParaRPr lang="en-GB" sz="1000" b="1" dirty="0">
              <a:latin typeface="Arial" charset="0"/>
            </a:endParaRPr>
          </a:p>
          <a:p>
            <a:r>
              <a:rPr lang="en-GB" sz="1000" b="1" dirty="0">
                <a:latin typeface="Arial" charset="0"/>
              </a:rPr>
              <a:t>1. Total dose: 0.9mg/kg, based on actual or estimated body weight. Maximum dose is 90mg.</a:t>
            </a:r>
          </a:p>
          <a:p>
            <a:r>
              <a:rPr lang="en-GB" sz="1000" b="1" dirty="0">
                <a:latin typeface="Arial" charset="0"/>
              </a:rPr>
              <a:t>2. Must be prescribed on front sheet of protocol, following discussion with responsible  </a:t>
            </a:r>
          </a:p>
          <a:p>
            <a:r>
              <a:rPr lang="en-GB" sz="1000" b="1" dirty="0">
                <a:latin typeface="Arial" charset="0"/>
              </a:rPr>
              <a:t>    Consultant</a:t>
            </a:r>
          </a:p>
          <a:p>
            <a:r>
              <a:rPr lang="en-GB" sz="1000" b="1" dirty="0">
                <a:latin typeface="Arial" charset="0"/>
              </a:rPr>
              <a:t>3. Reconstitute each 50mg alteplase vial with 50ml of Water For Injection via the transfer spike</a:t>
            </a:r>
          </a:p>
          <a:p>
            <a:r>
              <a:rPr lang="en-GB" sz="1000" b="1" dirty="0">
                <a:latin typeface="Arial" charset="0"/>
              </a:rPr>
              <a:t>    to give a solution with concentration 1mg/ml.</a:t>
            </a:r>
          </a:p>
          <a:p>
            <a:r>
              <a:rPr lang="en-GB" sz="1000" b="1" dirty="0">
                <a:latin typeface="Arial" charset="0"/>
              </a:rPr>
              <a:t>4. Initial 10% of total dose given as an IV manual push over 2mins</a:t>
            </a:r>
            <a:r>
              <a:rPr lang="en-GB" sz="1000" dirty="0">
                <a:latin typeface="Arial" charset="0"/>
              </a:rPr>
              <a:t> </a:t>
            </a:r>
            <a:r>
              <a:rPr lang="en-GB" sz="1000" b="1" dirty="0">
                <a:latin typeface="Arial" charset="0"/>
              </a:rPr>
              <a:t>administered with an </a:t>
            </a:r>
          </a:p>
          <a:p>
            <a:r>
              <a:rPr lang="en-GB" sz="1000" b="1" dirty="0">
                <a:latin typeface="Arial" charset="0"/>
              </a:rPr>
              <a:t>    experienced doctor present. </a:t>
            </a:r>
          </a:p>
          <a:p>
            <a:r>
              <a:rPr lang="en-GB" sz="1000" b="1" dirty="0">
                <a:latin typeface="Arial" charset="0"/>
              </a:rPr>
              <a:t>5. Prime infusion line (usually 2ml).  </a:t>
            </a:r>
            <a:r>
              <a:rPr lang="en-GB" sz="1000" b="1" i="1" dirty="0">
                <a:latin typeface="Arial" charset="0"/>
              </a:rPr>
              <a:t>This volume is in addition to the prescribed volume, as the </a:t>
            </a:r>
          </a:p>
          <a:p>
            <a:r>
              <a:rPr lang="en-GB" sz="1000" b="1" i="1" dirty="0">
                <a:latin typeface="Arial" charset="0"/>
              </a:rPr>
              <a:t>    volume left in the line after the infusion does not enter the patient.</a:t>
            </a:r>
          </a:p>
          <a:p>
            <a:r>
              <a:rPr lang="en-GB" sz="1000" b="1" dirty="0">
                <a:latin typeface="Arial" charset="0"/>
              </a:rPr>
              <a:t>6  Administer remaining 90% of total dose, commencing immediately after initial bolus, and   </a:t>
            </a:r>
          </a:p>
          <a:p>
            <a:r>
              <a:rPr lang="en-GB" sz="1000" b="1" dirty="0">
                <a:latin typeface="Arial" charset="0"/>
              </a:rPr>
              <a:t>   delivered over 60 minutes.  (Infusion </a:t>
            </a:r>
            <a:r>
              <a:rPr lang="en-GB" sz="1000" b="1" u="sng" dirty="0">
                <a:latin typeface="Arial" charset="0"/>
              </a:rPr>
              <a:t>rate</a:t>
            </a:r>
            <a:r>
              <a:rPr lang="en-GB" sz="1000" b="1" dirty="0">
                <a:latin typeface="Arial" charset="0"/>
              </a:rPr>
              <a:t> in ml/hr is the same as the </a:t>
            </a:r>
            <a:r>
              <a:rPr lang="en-GB" sz="1000" b="1" u="sng" dirty="0">
                <a:latin typeface="Arial" charset="0"/>
              </a:rPr>
              <a:t>dose</a:t>
            </a:r>
            <a:r>
              <a:rPr lang="en-GB" sz="1000" b="1" dirty="0">
                <a:latin typeface="Arial" charset="0"/>
              </a:rPr>
              <a:t> in mg/hour)</a:t>
            </a:r>
          </a:p>
          <a:p>
            <a:r>
              <a:rPr lang="en-GB" sz="1000" b="1" dirty="0">
                <a:latin typeface="Arial" charset="0"/>
              </a:rPr>
              <a:t>7  If infusion volume (dose) is &gt;60ml, a second syringe is required</a:t>
            </a:r>
            <a:r>
              <a:rPr lang="en-GB" sz="1000" dirty="0">
                <a:latin typeface="Arial" charset="0"/>
              </a:rPr>
              <a:t>.  </a:t>
            </a:r>
          </a:p>
        </p:txBody>
      </p:sp>
      <p:sp>
        <p:nvSpPr>
          <p:cNvPr id="14602" name="Text Box 266"/>
          <p:cNvSpPr txBox="1">
            <a:spLocks noChangeArrowheads="1"/>
          </p:cNvSpPr>
          <p:nvPr/>
        </p:nvSpPr>
        <p:spPr bwMode="auto">
          <a:xfrm>
            <a:off x="188640" y="9561512"/>
            <a:ext cx="402674" cy="215444"/>
          </a:xfrm>
          <a:prstGeom prst="rect">
            <a:avLst/>
          </a:prstGeom>
          <a:noFill/>
          <a:ln w="9525">
            <a:noFill/>
            <a:miter lim="800000"/>
            <a:headEnd/>
            <a:tailEnd/>
          </a:ln>
          <a:effectLst/>
        </p:spPr>
        <p:txBody>
          <a:bodyPr wrap="none">
            <a:spAutoFit/>
          </a:bodyPr>
          <a:lstStyle/>
          <a:p>
            <a:pPr algn="r"/>
            <a:r>
              <a:rPr lang="en-GB" sz="800" b="1" dirty="0" smtClean="0">
                <a:latin typeface="Arial" charset="0"/>
              </a:rPr>
              <a:t>Pg 4</a:t>
            </a:r>
            <a:endParaRPr lang="en-GB" sz="800" b="1" dirty="0">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84" name="Text Box 140"/>
          <p:cNvSpPr txBox="1">
            <a:spLocks noChangeArrowheads="1"/>
          </p:cNvSpPr>
          <p:nvPr/>
        </p:nvSpPr>
        <p:spPr bwMode="auto">
          <a:xfrm>
            <a:off x="2132856" y="416496"/>
            <a:ext cx="4608512" cy="8956298"/>
          </a:xfrm>
          <a:prstGeom prst="rect">
            <a:avLst/>
          </a:prstGeom>
          <a:noFill/>
          <a:ln w="9525">
            <a:solidFill>
              <a:srgbClr val="C0C0C0"/>
            </a:solidFill>
            <a:miter lim="800000"/>
            <a:headEnd/>
            <a:tailEnd/>
          </a:ln>
          <a:effectLst/>
        </p:spPr>
        <p:txBody>
          <a:bodyPr wrap="square">
            <a:spAutoFit/>
          </a:bodyPr>
          <a:lstStyle/>
          <a:p>
            <a:r>
              <a:rPr lang="en-GB" sz="800" dirty="0">
                <a:latin typeface="Arial" charset="0"/>
                <a:cs typeface="Arial" charset="0"/>
              </a:rPr>
              <a:t>Alert- keenly responsive</a:t>
            </a:r>
            <a:endParaRPr lang="en-GB" sz="800" dirty="0">
              <a:latin typeface="Arial" charset="0"/>
            </a:endParaRPr>
          </a:p>
          <a:p>
            <a:pPr eaLnBrk="0" hangingPunct="0"/>
            <a:r>
              <a:rPr lang="en-GB" sz="800" dirty="0">
                <a:latin typeface="Arial" charset="0"/>
                <a:cs typeface="Arial" charset="0"/>
              </a:rPr>
              <a:t>Drowsy- rousable by minor stimulation to obey, answer, or respond</a:t>
            </a:r>
            <a:endParaRPr lang="en-GB" sz="800" dirty="0">
              <a:latin typeface="Arial" charset="0"/>
            </a:endParaRPr>
          </a:p>
          <a:p>
            <a:pPr eaLnBrk="0" hangingPunct="0"/>
            <a:r>
              <a:rPr lang="en-GB" sz="800" dirty="0" smtClean="0">
                <a:latin typeface="Arial" charset="0"/>
                <a:cs typeface="Arial" charset="0"/>
              </a:rPr>
              <a:t>Stuporous- </a:t>
            </a:r>
            <a:r>
              <a:rPr lang="en-GB" sz="800" dirty="0">
                <a:latin typeface="Arial" charset="0"/>
                <a:cs typeface="Arial" charset="0"/>
              </a:rPr>
              <a:t>requires repeated stimulation to attend, or is obtunded and requires strong or painful stimulation to make movements (not stereotyped)</a:t>
            </a:r>
            <a:endParaRPr lang="en-GB" sz="800" dirty="0">
              <a:latin typeface="Arial" charset="0"/>
            </a:endParaRPr>
          </a:p>
          <a:p>
            <a:pPr eaLnBrk="0" hangingPunct="0"/>
            <a:r>
              <a:rPr lang="en-GB" sz="800" dirty="0">
                <a:latin typeface="Arial" charset="0"/>
                <a:cs typeface="Arial" charset="0"/>
              </a:rPr>
              <a:t>Comatose- responds only with reflex motor or autonomic effects or totally unresponsive, flaccid</a:t>
            </a:r>
            <a:endParaRPr lang="en-GB" sz="800" dirty="0">
              <a:latin typeface="Arial" charset="0"/>
            </a:endParaRPr>
          </a:p>
          <a:p>
            <a:r>
              <a:rPr lang="en-GB" sz="800" dirty="0">
                <a:latin typeface="Arial" charset="0"/>
                <a:cs typeface="Arial" charset="0"/>
              </a:rPr>
              <a:t>Answers both correctly</a:t>
            </a:r>
            <a:r>
              <a:rPr lang="en-GB" sz="1200" dirty="0">
                <a:latin typeface="Arial" charset="0"/>
                <a:cs typeface="Arial" charset="0"/>
              </a:rPr>
              <a:t> </a:t>
            </a:r>
            <a:endParaRPr lang="en-GB" sz="1200" dirty="0">
              <a:latin typeface="Arial" charset="0"/>
            </a:endParaRPr>
          </a:p>
          <a:p>
            <a:pPr eaLnBrk="0" hangingPunct="0"/>
            <a:r>
              <a:rPr lang="en-GB" sz="800" dirty="0">
                <a:latin typeface="Arial" charset="0"/>
                <a:cs typeface="Arial" charset="0"/>
              </a:rPr>
              <a:t>Answers one correctly</a:t>
            </a:r>
            <a:endParaRPr lang="en-GB" sz="800" dirty="0">
              <a:latin typeface="Arial" charset="0"/>
            </a:endParaRPr>
          </a:p>
          <a:p>
            <a:pPr eaLnBrk="0" hangingPunct="0"/>
            <a:r>
              <a:rPr lang="en-GB" sz="800" dirty="0">
                <a:latin typeface="Arial" charset="0"/>
                <a:cs typeface="Arial" charset="0"/>
              </a:rPr>
              <a:t>Both incorrect                               </a:t>
            </a:r>
            <a:r>
              <a:rPr lang="en-GB" sz="800" dirty="0">
                <a:solidFill>
                  <a:srgbClr val="3366FF"/>
                </a:solidFill>
                <a:latin typeface="Arial" charset="0"/>
                <a:cs typeface="Arial" charset="0"/>
              </a:rPr>
              <a:t>Patient is asked to state the month &amp; his / her age</a:t>
            </a:r>
            <a:endParaRPr lang="en-GB" sz="800" dirty="0">
              <a:latin typeface="Arial" charset="0"/>
            </a:endParaRPr>
          </a:p>
          <a:p>
            <a:pPr eaLnBrk="0" hangingPunct="0"/>
            <a:r>
              <a:rPr lang="en-GB" sz="800" dirty="0">
                <a:latin typeface="Arial" charset="0"/>
                <a:cs typeface="Arial" charset="0"/>
              </a:rPr>
              <a:t>Obeys both correctly</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Obeys one correctly</a:t>
            </a:r>
            <a:endParaRPr lang="en-GB" sz="800" dirty="0">
              <a:latin typeface="Arial" charset="0"/>
            </a:endParaRPr>
          </a:p>
          <a:p>
            <a:pPr eaLnBrk="0" hangingPunct="0"/>
            <a:r>
              <a:rPr lang="en-GB" sz="800" dirty="0">
                <a:latin typeface="Arial" charset="0"/>
                <a:cs typeface="Arial" charset="0"/>
              </a:rPr>
              <a:t>Both incorrect                 </a:t>
            </a:r>
            <a:r>
              <a:rPr lang="en-GB" sz="800" dirty="0">
                <a:solidFill>
                  <a:srgbClr val="3366FF"/>
                </a:solidFill>
                <a:latin typeface="Arial" charset="0"/>
                <a:cs typeface="Arial" charset="0"/>
              </a:rPr>
              <a:t>Patient is asked to open &amp; close eyes, grip &amp; release normal hand</a:t>
            </a:r>
            <a:endParaRPr lang="en-GB" sz="800" dirty="0">
              <a:latin typeface="Arial" charset="0"/>
            </a:endParaRPr>
          </a:p>
          <a:p>
            <a:pPr eaLnBrk="0" hangingPunct="0"/>
            <a:r>
              <a:rPr lang="en-GB" sz="800" dirty="0">
                <a:latin typeface="Arial" charset="0"/>
                <a:cs typeface="Arial" charset="0"/>
              </a:rPr>
              <a:t>Normal</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Partial gaze palsy- gaze is abnormal in one or both eyes, no forced deviation/total gaze paresis</a:t>
            </a:r>
            <a:endParaRPr lang="en-GB" sz="800" dirty="0">
              <a:latin typeface="Arial" charset="0"/>
            </a:endParaRPr>
          </a:p>
          <a:p>
            <a:pPr eaLnBrk="0" hangingPunct="0"/>
            <a:r>
              <a:rPr lang="en-GB" sz="800" dirty="0">
                <a:latin typeface="Arial" charset="0"/>
                <a:cs typeface="Arial" charset="0"/>
              </a:rPr>
              <a:t>Forced deviation- or total gaze paresis not overcome by oculocephalic maneouvre</a:t>
            </a:r>
          </a:p>
          <a:p>
            <a:pPr eaLnBrk="0" hangingPunct="0"/>
            <a:r>
              <a:rPr lang="en-GB" sz="800" dirty="0">
                <a:latin typeface="Arial" charset="0"/>
                <a:cs typeface="Arial" charset="0"/>
              </a:rPr>
              <a:t>No visual loss(or in a coma)</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partial hemianopia</a:t>
            </a:r>
            <a:endParaRPr lang="en-GB" sz="800" dirty="0">
              <a:latin typeface="Arial" charset="0"/>
            </a:endParaRPr>
          </a:p>
          <a:p>
            <a:pPr eaLnBrk="0" hangingPunct="0"/>
            <a:r>
              <a:rPr lang="en-GB" sz="800" dirty="0">
                <a:latin typeface="Arial" charset="0"/>
                <a:cs typeface="Arial" charset="0"/>
              </a:rPr>
              <a:t>complete hemianopia </a:t>
            </a:r>
            <a:endParaRPr lang="en-GB" sz="800" dirty="0">
              <a:latin typeface="Arial" charset="0"/>
            </a:endParaRPr>
          </a:p>
          <a:p>
            <a:pPr eaLnBrk="0" hangingPunct="0"/>
            <a:r>
              <a:rPr lang="en-GB" sz="800" dirty="0">
                <a:latin typeface="Arial" charset="0"/>
                <a:cs typeface="Arial" charset="0"/>
              </a:rPr>
              <a:t>bilateral hemianopia-including cortical blindness</a:t>
            </a:r>
          </a:p>
          <a:p>
            <a:pPr eaLnBrk="0" hangingPunct="0"/>
            <a:r>
              <a:rPr lang="en-GB" sz="800" dirty="0">
                <a:latin typeface="Arial" charset="0"/>
                <a:cs typeface="Arial" charset="0"/>
              </a:rPr>
              <a:t>Normal</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Minor- flattened nasolabial fold, asymmetry on smiling</a:t>
            </a:r>
            <a:endParaRPr lang="en-GB" sz="800" dirty="0">
              <a:latin typeface="Arial" charset="0"/>
            </a:endParaRPr>
          </a:p>
          <a:p>
            <a:pPr eaLnBrk="0" hangingPunct="0"/>
            <a:r>
              <a:rPr lang="en-GB" sz="800" dirty="0">
                <a:latin typeface="Arial" charset="0"/>
                <a:cs typeface="Arial" charset="0"/>
              </a:rPr>
              <a:t>Partial- total or near total paralysis of lower face</a:t>
            </a:r>
            <a:endParaRPr lang="en-GB" sz="800" dirty="0">
              <a:latin typeface="Arial" charset="0"/>
            </a:endParaRPr>
          </a:p>
          <a:p>
            <a:pPr eaLnBrk="0" hangingPunct="0"/>
            <a:r>
              <a:rPr lang="en-GB" sz="800" dirty="0">
                <a:latin typeface="Arial" charset="0"/>
                <a:cs typeface="Arial" charset="0"/>
              </a:rPr>
              <a:t>Complete- absent facial movement in upper and lower face and lower face on one or both sides</a:t>
            </a:r>
            <a:endParaRPr lang="en-GB" sz="800" dirty="0">
              <a:latin typeface="Arial" charset="0"/>
            </a:endParaRPr>
          </a:p>
          <a:p>
            <a:pPr eaLnBrk="0" hangingPunct="0"/>
            <a:r>
              <a:rPr lang="en-GB" sz="800" dirty="0">
                <a:latin typeface="Arial" charset="0"/>
                <a:cs typeface="Arial" charset="0"/>
              </a:rPr>
              <a:t>No drift- holds limb at 90 degrees for full 10 seconds</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Drift- drifts down but does not hit bed</a:t>
            </a:r>
            <a:endParaRPr lang="en-GB" sz="800" dirty="0">
              <a:latin typeface="Arial" charset="0"/>
            </a:endParaRPr>
          </a:p>
          <a:p>
            <a:pPr eaLnBrk="0" hangingPunct="0"/>
            <a:r>
              <a:rPr lang="en-GB" sz="800" dirty="0">
                <a:latin typeface="Arial" charset="0"/>
                <a:cs typeface="Arial" charset="0"/>
              </a:rPr>
              <a:t>Some effort against gravity</a:t>
            </a:r>
            <a:endParaRPr lang="en-GB" sz="800" dirty="0">
              <a:latin typeface="Arial" charset="0"/>
            </a:endParaRPr>
          </a:p>
          <a:p>
            <a:pPr eaLnBrk="0" hangingPunct="0"/>
            <a:r>
              <a:rPr lang="en-GB" sz="800" dirty="0">
                <a:latin typeface="Arial" charset="0"/>
                <a:cs typeface="Arial" charset="0"/>
              </a:rPr>
              <a:t>No effort against gravity</a:t>
            </a:r>
            <a:endParaRPr lang="en-GB" sz="800" dirty="0">
              <a:latin typeface="Arial" charset="0"/>
            </a:endParaRPr>
          </a:p>
          <a:p>
            <a:pPr eaLnBrk="0" hangingPunct="0"/>
            <a:r>
              <a:rPr lang="en-GB" sz="800" dirty="0">
                <a:latin typeface="Arial" charset="0"/>
                <a:cs typeface="Arial" charset="0"/>
              </a:rPr>
              <a:t>No movement</a:t>
            </a:r>
            <a:endParaRPr lang="en-GB" sz="800" dirty="0">
              <a:latin typeface="Arial" charset="0"/>
            </a:endParaRPr>
          </a:p>
          <a:p>
            <a:pPr eaLnBrk="0" hangingPunct="0"/>
            <a:r>
              <a:rPr lang="en-GB" sz="800" dirty="0">
                <a:latin typeface="Arial" charset="0"/>
                <a:cs typeface="Arial" charset="0"/>
              </a:rPr>
              <a:t>No drift- holds limb at 90 degrees for full 10 seconds</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Drift- drifts down but does not hit bed</a:t>
            </a:r>
            <a:endParaRPr lang="en-GB" sz="800" dirty="0">
              <a:latin typeface="Arial" charset="0"/>
            </a:endParaRPr>
          </a:p>
          <a:p>
            <a:pPr eaLnBrk="0" hangingPunct="0"/>
            <a:r>
              <a:rPr lang="en-GB" sz="800" dirty="0">
                <a:latin typeface="Arial" charset="0"/>
                <a:cs typeface="Arial" charset="0"/>
              </a:rPr>
              <a:t>Some effort against gravity</a:t>
            </a:r>
            <a:endParaRPr lang="en-GB" sz="800" dirty="0">
              <a:latin typeface="Arial" charset="0"/>
            </a:endParaRPr>
          </a:p>
          <a:p>
            <a:pPr eaLnBrk="0" hangingPunct="0"/>
            <a:r>
              <a:rPr lang="en-GB" sz="800" dirty="0">
                <a:latin typeface="Arial" charset="0"/>
                <a:cs typeface="Arial" charset="0"/>
              </a:rPr>
              <a:t>No effort against gravity</a:t>
            </a:r>
            <a:endParaRPr lang="en-GB" sz="800" dirty="0">
              <a:latin typeface="Arial" charset="0"/>
            </a:endParaRPr>
          </a:p>
          <a:p>
            <a:pPr eaLnBrk="0" hangingPunct="0"/>
            <a:r>
              <a:rPr lang="en-GB" sz="800" dirty="0">
                <a:latin typeface="Arial" charset="0"/>
                <a:cs typeface="Arial" charset="0"/>
              </a:rPr>
              <a:t>No movement</a:t>
            </a:r>
            <a:endParaRPr lang="en-GB" sz="800" dirty="0">
              <a:latin typeface="Arial" charset="0"/>
            </a:endParaRPr>
          </a:p>
          <a:p>
            <a:pPr eaLnBrk="0" hangingPunct="0"/>
            <a:r>
              <a:rPr lang="en-GB" sz="800" dirty="0">
                <a:latin typeface="Arial" charset="0"/>
                <a:cs typeface="Arial" charset="0"/>
              </a:rPr>
              <a:t>No drift- holds limb at 45 degrees for full 5 seconds</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Drift- drifts down but does not hit bed</a:t>
            </a:r>
            <a:endParaRPr lang="en-GB" sz="800" dirty="0">
              <a:latin typeface="Arial" charset="0"/>
            </a:endParaRPr>
          </a:p>
          <a:p>
            <a:pPr eaLnBrk="0" hangingPunct="0"/>
            <a:r>
              <a:rPr lang="en-GB" sz="800" dirty="0">
                <a:latin typeface="Arial" charset="0"/>
                <a:cs typeface="Arial" charset="0"/>
              </a:rPr>
              <a:t>Some effort against gravity</a:t>
            </a:r>
            <a:endParaRPr lang="en-GB" sz="800" dirty="0">
              <a:latin typeface="Arial" charset="0"/>
            </a:endParaRPr>
          </a:p>
          <a:p>
            <a:pPr eaLnBrk="0" hangingPunct="0"/>
            <a:r>
              <a:rPr lang="en-GB" sz="800" dirty="0">
                <a:latin typeface="Arial" charset="0"/>
                <a:cs typeface="Arial" charset="0"/>
              </a:rPr>
              <a:t>No effort against gravity</a:t>
            </a:r>
            <a:endParaRPr lang="en-GB" sz="800" dirty="0">
              <a:latin typeface="Arial" charset="0"/>
            </a:endParaRPr>
          </a:p>
          <a:p>
            <a:pPr eaLnBrk="0" hangingPunct="0"/>
            <a:r>
              <a:rPr lang="en-GB" sz="800" dirty="0">
                <a:latin typeface="Arial" charset="0"/>
                <a:cs typeface="Arial" charset="0"/>
              </a:rPr>
              <a:t>No movement</a:t>
            </a:r>
            <a:endParaRPr lang="en-GB" sz="800" dirty="0">
              <a:latin typeface="Arial" charset="0"/>
            </a:endParaRPr>
          </a:p>
          <a:p>
            <a:pPr eaLnBrk="0" hangingPunct="0"/>
            <a:r>
              <a:rPr lang="en-GB" sz="800" dirty="0">
                <a:latin typeface="Arial" charset="0"/>
                <a:cs typeface="Arial" charset="0"/>
              </a:rPr>
              <a:t>No drift- holds limb at 45 degrees for full 5 seconds</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Drift- drifts down but does not hit bed</a:t>
            </a:r>
            <a:endParaRPr lang="en-GB" sz="800" dirty="0">
              <a:latin typeface="Arial" charset="0"/>
            </a:endParaRPr>
          </a:p>
          <a:p>
            <a:pPr eaLnBrk="0" hangingPunct="0"/>
            <a:r>
              <a:rPr lang="en-GB" sz="800" dirty="0">
                <a:latin typeface="Arial" charset="0"/>
                <a:cs typeface="Arial" charset="0"/>
              </a:rPr>
              <a:t>Some effort against gravity</a:t>
            </a:r>
            <a:endParaRPr lang="en-GB" sz="800" dirty="0">
              <a:latin typeface="Arial" charset="0"/>
            </a:endParaRPr>
          </a:p>
          <a:p>
            <a:pPr eaLnBrk="0" hangingPunct="0"/>
            <a:r>
              <a:rPr lang="en-GB" sz="800" dirty="0">
                <a:latin typeface="Arial" charset="0"/>
                <a:cs typeface="Arial" charset="0"/>
              </a:rPr>
              <a:t>No effort against gravity</a:t>
            </a:r>
            <a:endParaRPr lang="en-GB" sz="800" dirty="0">
              <a:latin typeface="Arial" charset="0"/>
            </a:endParaRPr>
          </a:p>
          <a:p>
            <a:pPr eaLnBrk="0" hangingPunct="0"/>
            <a:r>
              <a:rPr lang="en-GB" sz="800" dirty="0">
                <a:latin typeface="Arial" charset="0"/>
                <a:cs typeface="Arial" charset="0"/>
              </a:rPr>
              <a:t>No movement</a:t>
            </a:r>
            <a:endParaRPr lang="en-GB" sz="800" dirty="0">
              <a:latin typeface="Arial" charset="0"/>
            </a:endParaRPr>
          </a:p>
          <a:p>
            <a:pPr eaLnBrk="0" hangingPunct="0"/>
            <a:r>
              <a:rPr lang="en-GB" sz="800" dirty="0">
                <a:latin typeface="Arial" charset="0"/>
                <a:cs typeface="Arial" charset="0"/>
              </a:rPr>
              <a:t>Absent(or in coma)</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Present in 1 limb</a:t>
            </a:r>
            <a:endParaRPr lang="en-GB" sz="800" dirty="0">
              <a:latin typeface="Arial" charset="0"/>
            </a:endParaRPr>
          </a:p>
          <a:p>
            <a:pPr eaLnBrk="0" hangingPunct="0"/>
            <a:r>
              <a:rPr lang="en-GB" sz="800" dirty="0">
                <a:latin typeface="Arial" charset="0"/>
                <a:cs typeface="Arial" charset="0"/>
              </a:rPr>
              <a:t>Present in 2 or more  limbs</a:t>
            </a:r>
            <a:endParaRPr lang="en-GB" sz="800" dirty="0">
              <a:latin typeface="Arial" charset="0"/>
            </a:endParaRPr>
          </a:p>
          <a:p>
            <a:pPr eaLnBrk="0" hangingPunct="0"/>
            <a:r>
              <a:rPr lang="en-GB" sz="800" dirty="0">
                <a:latin typeface="Arial" charset="0"/>
                <a:cs typeface="Arial" charset="0"/>
              </a:rPr>
              <a:t>Normal</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Partial loss- patient feels pinprick is less sharp or is dull on affected side</a:t>
            </a:r>
            <a:endParaRPr lang="en-GB" sz="800" dirty="0">
              <a:latin typeface="Arial" charset="0"/>
            </a:endParaRPr>
          </a:p>
          <a:p>
            <a:pPr eaLnBrk="0" hangingPunct="0"/>
            <a:r>
              <a:rPr lang="en-GB" sz="800" dirty="0">
                <a:latin typeface="Arial" charset="0"/>
                <a:cs typeface="Arial" charset="0"/>
              </a:rPr>
              <a:t>Dense loss(or in coma)- patient is unaware of being touched on face, arm, leg</a:t>
            </a:r>
          </a:p>
          <a:p>
            <a:pPr eaLnBrk="0" hangingPunct="0"/>
            <a:r>
              <a:rPr lang="en-GB" sz="800" dirty="0">
                <a:latin typeface="Arial" charset="0"/>
                <a:cs typeface="Arial" charset="0"/>
              </a:rPr>
              <a:t>No dysphasia</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Mild- moderate dysphasia obvious loss of fluency or comprehension, without significant limitation on ideas expressed or form of expression. Makes conversation about provided material difficult or impossible, e.g. examiner can identify picture or naming card from patient’s response.</a:t>
            </a:r>
            <a:endParaRPr lang="en-GB" sz="800" dirty="0">
              <a:latin typeface="Arial" charset="0"/>
            </a:endParaRPr>
          </a:p>
          <a:p>
            <a:pPr eaLnBrk="0" hangingPunct="0"/>
            <a:r>
              <a:rPr lang="en-GB" sz="800" dirty="0">
                <a:latin typeface="Arial" charset="0"/>
                <a:cs typeface="Arial" charset="0"/>
              </a:rPr>
              <a:t>Severe dysphasia- all communication is through fragmentary expression; great need for inference, questioning, and guessing by the listener who carries burden of communication. Examiner cannot identify materials provided from patient response</a:t>
            </a:r>
            <a:endParaRPr lang="en-GB" sz="800" dirty="0">
              <a:latin typeface="Arial" charset="0"/>
            </a:endParaRPr>
          </a:p>
          <a:p>
            <a:pPr eaLnBrk="0" hangingPunct="0"/>
            <a:r>
              <a:rPr lang="en-GB" sz="800" dirty="0">
                <a:latin typeface="Arial" charset="0"/>
                <a:cs typeface="Arial" charset="0"/>
              </a:rPr>
              <a:t>Mute- no usable speech or auditory comprehension, or in coma.</a:t>
            </a:r>
          </a:p>
          <a:p>
            <a:pPr eaLnBrk="0" hangingPunct="0"/>
            <a:r>
              <a:rPr lang="en-GB" sz="800" dirty="0">
                <a:latin typeface="Arial" charset="0"/>
                <a:cs typeface="Arial" charset="0"/>
              </a:rPr>
              <a:t>Normal articulation</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Mild- moderate dysarthria- patient slurs some words can be understood with some difficulty.</a:t>
            </a:r>
            <a:endParaRPr lang="en-GB" sz="800" dirty="0">
              <a:latin typeface="Arial" charset="0"/>
            </a:endParaRPr>
          </a:p>
          <a:p>
            <a:pPr eaLnBrk="0" hangingPunct="0"/>
            <a:r>
              <a:rPr lang="en-GB" sz="800" dirty="0">
                <a:latin typeface="Arial" charset="0"/>
                <a:cs typeface="Arial" charset="0"/>
              </a:rPr>
              <a:t>Unintelligible or worse- speech is so slurred as to be unintelligible (absence of or out of proportion to </a:t>
            </a:r>
            <a:r>
              <a:rPr lang="en-GB" sz="800" dirty="0" smtClean="0">
                <a:latin typeface="Arial" charset="0"/>
                <a:cs typeface="Arial" charset="0"/>
              </a:rPr>
              <a:t>dysphasia</a:t>
            </a:r>
            <a:r>
              <a:rPr lang="en-GB" sz="800" dirty="0">
                <a:latin typeface="Arial" charset="0"/>
                <a:cs typeface="Arial" charset="0"/>
              </a:rPr>
              <a:t>) or is mute</a:t>
            </a:r>
            <a:r>
              <a:rPr lang="en-GB" sz="800" dirty="0">
                <a:latin typeface="Arial" charset="0"/>
              </a:rPr>
              <a:t> </a:t>
            </a:r>
            <a:r>
              <a:rPr lang="en-GB" sz="800" dirty="0">
                <a:latin typeface="Arial" charset="0"/>
                <a:cs typeface="Arial" charset="0"/>
              </a:rPr>
              <a:t>/ </a:t>
            </a:r>
            <a:r>
              <a:rPr lang="en-GB" sz="800" dirty="0" smtClean="0">
                <a:latin typeface="Arial" charset="0"/>
                <a:cs typeface="Arial" charset="0"/>
              </a:rPr>
              <a:t>anarthric</a:t>
            </a:r>
            <a:r>
              <a:rPr lang="en-GB" sz="800" dirty="0">
                <a:latin typeface="Arial" charset="0"/>
                <a:cs typeface="Arial" charset="0"/>
              </a:rPr>
              <a:t>, or in coma</a:t>
            </a:r>
            <a:endParaRPr lang="en-GB" sz="800" dirty="0">
              <a:latin typeface="Arial" charset="0"/>
            </a:endParaRPr>
          </a:p>
          <a:p>
            <a:pPr eaLnBrk="0" hangingPunct="0"/>
            <a:r>
              <a:rPr lang="en-GB" sz="800" dirty="0">
                <a:latin typeface="Arial" charset="0"/>
                <a:cs typeface="Arial" charset="0"/>
              </a:rPr>
              <a:t>No neglect(or in a coma)</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Partial neglect- visual, tactile, auditory, spatial, or personal inattention or extinction to bilateral simultaneous stimulation in one of the sensory modalities</a:t>
            </a:r>
            <a:endParaRPr lang="en-GB" sz="800" dirty="0">
              <a:latin typeface="Arial" charset="0"/>
            </a:endParaRPr>
          </a:p>
          <a:p>
            <a:pPr eaLnBrk="0" hangingPunct="0"/>
            <a:r>
              <a:rPr lang="en-GB" sz="800" dirty="0">
                <a:latin typeface="Arial" charset="0"/>
                <a:cs typeface="Arial" charset="0"/>
              </a:rPr>
              <a:t>Complete neglect- profound hemi-inattention or hemi-inattention to more than one modality. Does not recognise own hand or orients to only one side of space</a:t>
            </a:r>
          </a:p>
        </p:txBody>
      </p:sp>
      <p:sp>
        <p:nvSpPr>
          <p:cNvPr id="6286" name="Text Box 142"/>
          <p:cNvSpPr txBox="1">
            <a:spLocks noChangeArrowheads="1"/>
          </p:cNvSpPr>
          <p:nvPr/>
        </p:nvSpPr>
        <p:spPr bwMode="auto">
          <a:xfrm>
            <a:off x="739776" y="457201"/>
            <a:ext cx="898003" cy="8463855"/>
          </a:xfrm>
          <a:prstGeom prst="rect">
            <a:avLst/>
          </a:prstGeom>
          <a:noFill/>
          <a:ln w="9525">
            <a:noFill/>
            <a:miter lim="800000"/>
            <a:headEnd/>
            <a:tailEnd/>
          </a:ln>
          <a:effectLst/>
        </p:spPr>
        <p:txBody>
          <a:bodyPr wrap="none">
            <a:spAutoFit/>
          </a:bodyPr>
          <a:lstStyle/>
          <a:p>
            <a:pPr eaLnBrk="0" hangingPunct="0"/>
            <a:r>
              <a:rPr lang="en-GB" sz="800" dirty="0">
                <a:latin typeface="Arial" charset="0"/>
                <a:cs typeface="Arial" charset="0"/>
              </a:rPr>
              <a:t>1a Level of</a:t>
            </a:r>
            <a:endParaRPr lang="en-GB" sz="800" dirty="0">
              <a:latin typeface="Arial" charset="0"/>
            </a:endParaRPr>
          </a:p>
          <a:p>
            <a:pPr eaLnBrk="0" hangingPunct="0"/>
            <a:r>
              <a:rPr lang="en-GB" sz="800" dirty="0">
                <a:latin typeface="Arial" charset="0"/>
                <a:cs typeface="Arial" charset="0"/>
              </a:rPr>
              <a:t>Consciousness</a:t>
            </a:r>
            <a:endParaRPr lang="en-GB" sz="800" dirty="0">
              <a:latin typeface="Arial" charset="0"/>
            </a:endParaRPr>
          </a:p>
          <a:p>
            <a:pPr eaLnBrk="0" hangingPunct="0"/>
            <a:r>
              <a:rPr lang="en-GB" sz="800" dirty="0">
                <a:latin typeface="Arial" charset="0"/>
                <a:cs typeface="Arial" charset="0"/>
              </a:rPr>
              <a:t>(LOC)</a:t>
            </a:r>
            <a:endParaRPr lang="en-GB" sz="800" dirty="0">
              <a:latin typeface="Arial" charset="0"/>
            </a:endParaRPr>
          </a:p>
          <a:p>
            <a:endParaRPr lang="en-GB" sz="800" dirty="0">
              <a:latin typeface="Arial" charset="0"/>
            </a:endParaRPr>
          </a:p>
          <a:p>
            <a:endParaRPr lang="en-GB" sz="800" dirty="0">
              <a:latin typeface="Arial" charset="0"/>
            </a:endParaRPr>
          </a:p>
          <a:p>
            <a:r>
              <a:rPr lang="en-GB" sz="800" dirty="0">
                <a:latin typeface="Arial" charset="0"/>
                <a:cs typeface="Arial" charset="0"/>
              </a:rPr>
              <a:t>1b LOC</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Questions</a:t>
            </a:r>
          </a:p>
          <a:p>
            <a:pPr eaLnBrk="0" hangingPunct="0"/>
            <a:endParaRPr lang="en-GB" sz="800" dirty="0">
              <a:latin typeface="Arial" charset="0"/>
              <a:cs typeface="Arial" charset="0"/>
            </a:endParaRPr>
          </a:p>
          <a:p>
            <a:r>
              <a:rPr lang="en-GB" sz="800" dirty="0">
                <a:latin typeface="Arial" charset="0"/>
                <a:cs typeface="Arial" charset="0"/>
              </a:rPr>
              <a:t>1c LOC</a:t>
            </a:r>
            <a:r>
              <a:rPr lang="en-GB" sz="1200" dirty="0">
                <a:latin typeface="Arial" charset="0"/>
                <a:cs typeface="Arial" charset="0"/>
              </a:rPr>
              <a:t> </a:t>
            </a:r>
            <a:endParaRPr lang="en-GB" sz="800" dirty="0">
              <a:latin typeface="Arial" charset="0"/>
            </a:endParaRPr>
          </a:p>
          <a:p>
            <a:pPr eaLnBrk="0" hangingPunct="0"/>
            <a:r>
              <a:rPr lang="en-GB" sz="800" dirty="0">
                <a:latin typeface="Arial" charset="0"/>
                <a:cs typeface="Arial" charset="0"/>
              </a:rPr>
              <a:t>Commands</a:t>
            </a:r>
          </a:p>
          <a:p>
            <a:pPr eaLnBrk="0" hangingPunct="0"/>
            <a:endParaRPr lang="en-GB" sz="800" dirty="0">
              <a:latin typeface="Arial" charset="0"/>
              <a:cs typeface="Arial" charset="0"/>
            </a:endParaRPr>
          </a:p>
          <a:p>
            <a:pPr eaLnBrk="0" hangingPunct="0"/>
            <a:r>
              <a:rPr lang="en-GB" sz="800" dirty="0">
                <a:latin typeface="Arial" charset="0"/>
                <a:cs typeface="Arial" charset="0"/>
              </a:rPr>
              <a:t>2. Best Gaze</a:t>
            </a:r>
            <a:r>
              <a:rPr lang="en-GB" sz="1200" dirty="0">
                <a:latin typeface="Arial" charset="0"/>
                <a:cs typeface="Arial" charset="0"/>
              </a:rPr>
              <a:t> </a:t>
            </a:r>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r>
              <a:rPr lang="en-GB" sz="800" dirty="0">
                <a:latin typeface="Arial" charset="0"/>
                <a:cs typeface="Arial" charset="0"/>
              </a:rPr>
              <a:t>3.Visual Fields</a:t>
            </a:r>
            <a:r>
              <a:rPr lang="en-GB" sz="1200" dirty="0">
                <a:latin typeface="Arial" charset="0"/>
                <a:cs typeface="Arial" charset="0"/>
              </a:rPr>
              <a:t> </a:t>
            </a:r>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r>
              <a:rPr lang="en-GB" sz="800" dirty="0">
                <a:latin typeface="Arial" charset="0"/>
                <a:cs typeface="Arial" charset="0"/>
              </a:rPr>
              <a:t>4. Facial Palsy</a:t>
            </a:r>
            <a:r>
              <a:rPr lang="en-GB" sz="1200" dirty="0">
                <a:latin typeface="Arial" charset="0"/>
                <a:cs typeface="Arial" charset="0"/>
              </a:rPr>
              <a:t> </a:t>
            </a: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r>
              <a:rPr lang="en-GB" sz="800" dirty="0">
                <a:latin typeface="Arial" charset="0"/>
                <a:cs typeface="Arial" charset="0"/>
              </a:rPr>
              <a:t>5. Best Motor</a:t>
            </a:r>
            <a:r>
              <a:rPr lang="en-GB" sz="1200" dirty="0">
                <a:latin typeface="Arial" charset="0"/>
                <a:cs typeface="Arial" charset="0"/>
              </a:rPr>
              <a:t> </a:t>
            </a:r>
            <a:endParaRPr lang="en-GB" sz="1000" dirty="0"/>
          </a:p>
          <a:p>
            <a:pPr eaLnBrk="0" hangingPunct="0"/>
            <a:r>
              <a:rPr lang="en-GB" sz="800" dirty="0">
                <a:latin typeface="Arial" charset="0"/>
                <a:cs typeface="Arial" charset="0"/>
              </a:rPr>
              <a:t>RIGHT ARM</a:t>
            </a: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r>
              <a:rPr lang="en-GB" sz="800" dirty="0">
                <a:latin typeface="Arial" charset="0"/>
                <a:cs typeface="Arial" charset="0"/>
              </a:rPr>
              <a:t>6. Best Motor</a:t>
            </a:r>
            <a:r>
              <a:rPr lang="en-GB" sz="1200" dirty="0">
                <a:latin typeface="Arial" charset="0"/>
                <a:cs typeface="Arial" charset="0"/>
              </a:rPr>
              <a:t> </a:t>
            </a:r>
            <a:endParaRPr lang="en-GB" sz="1000" dirty="0"/>
          </a:p>
          <a:p>
            <a:pPr eaLnBrk="0" hangingPunct="0"/>
            <a:r>
              <a:rPr lang="en-GB" sz="800" dirty="0">
                <a:latin typeface="Arial" charset="0"/>
                <a:cs typeface="Arial" charset="0"/>
              </a:rPr>
              <a:t>LEFT ARM</a:t>
            </a: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r>
              <a:rPr lang="en-GB" sz="800" dirty="0">
                <a:latin typeface="Arial" charset="0"/>
                <a:cs typeface="Arial" charset="0"/>
              </a:rPr>
              <a:t>7. Best Motor</a:t>
            </a:r>
            <a:r>
              <a:rPr lang="en-GB" sz="1200" dirty="0">
                <a:latin typeface="Arial" charset="0"/>
                <a:cs typeface="Arial" charset="0"/>
              </a:rPr>
              <a:t> </a:t>
            </a:r>
            <a:endParaRPr lang="en-GB" sz="1000" dirty="0"/>
          </a:p>
          <a:p>
            <a:pPr eaLnBrk="0" hangingPunct="0"/>
            <a:r>
              <a:rPr lang="en-GB" sz="800" dirty="0">
                <a:latin typeface="Arial" charset="0"/>
                <a:cs typeface="Arial" charset="0"/>
              </a:rPr>
              <a:t>RIGHT LEG</a:t>
            </a: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r>
              <a:rPr lang="en-GB" sz="800" dirty="0">
                <a:latin typeface="Arial" charset="0"/>
                <a:cs typeface="Arial" charset="0"/>
              </a:rPr>
              <a:t>8. Best Motor</a:t>
            </a:r>
            <a:r>
              <a:rPr lang="en-GB" sz="1200" dirty="0">
                <a:latin typeface="Arial" charset="0"/>
                <a:cs typeface="Arial" charset="0"/>
              </a:rPr>
              <a:t> </a:t>
            </a:r>
            <a:endParaRPr lang="en-GB" sz="1000" dirty="0"/>
          </a:p>
          <a:p>
            <a:pPr eaLnBrk="0" hangingPunct="0"/>
            <a:r>
              <a:rPr lang="en-GB" sz="800" dirty="0">
                <a:latin typeface="Arial" charset="0"/>
                <a:cs typeface="Arial" charset="0"/>
              </a:rPr>
              <a:t>LEFT LEG</a:t>
            </a:r>
            <a:endParaRPr lang="en-GB" sz="1000" dirty="0"/>
          </a:p>
          <a:p>
            <a:pPr eaLnBrk="0" hangingPunct="0"/>
            <a:endParaRPr lang="en-GB" sz="800" dirty="0">
              <a:latin typeface="Arial" charset="0"/>
            </a:endParaRPr>
          </a:p>
          <a:p>
            <a:pPr eaLnBrk="0" hangingPunct="0"/>
            <a:endParaRPr lang="en-GB" sz="800" dirty="0">
              <a:latin typeface="Arial" charset="0"/>
            </a:endParaRPr>
          </a:p>
          <a:p>
            <a:pPr eaLnBrk="0" hangingPunct="0"/>
            <a:endParaRPr lang="en-GB" sz="800" dirty="0">
              <a:latin typeface="Arial" charset="0"/>
            </a:endParaRPr>
          </a:p>
          <a:p>
            <a:pPr eaLnBrk="0" hangingPunct="0"/>
            <a:r>
              <a:rPr lang="en-GB" sz="800" dirty="0">
                <a:latin typeface="Arial" charset="0"/>
                <a:cs typeface="Arial" charset="0"/>
              </a:rPr>
              <a:t>9. Limb Ataxia</a:t>
            </a:r>
            <a:r>
              <a:rPr lang="en-GB" sz="1200" dirty="0">
                <a:latin typeface="Arial" charset="0"/>
                <a:cs typeface="Arial" charset="0"/>
              </a:rPr>
              <a:t> </a:t>
            </a:r>
            <a:endParaRPr lang="en-GB" sz="800" dirty="0">
              <a:latin typeface="Arial" charset="0"/>
            </a:endParaRPr>
          </a:p>
          <a:p>
            <a:pPr eaLnBrk="0" hangingPunct="0"/>
            <a:endParaRPr lang="en-GB" sz="800" dirty="0">
              <a:latin typeface="Arial" charset="0"/>
            </a:endParaRPr>
          </a:p>
          <a:p>
            <a:pPr eaLnBrk="0" hangingPunct="0"/>
            <a:endParaRPr lang="en-GB" sz="800" dirty="0">
              <a:latin typeface="Arial" charset="0"/>
            </a:endParaRPr>
          </a:p>
          <a:p>
            <a:pPr eaLnBrk="0" hangingPunct="0"/>
            <a:r>
              <a:rPr lang="en-GB" sz="800" dirty="0">
                <a:latin typeface="Arial" charset="0"/>
                <a:cs typeface="Arial" charset="0"/>
              </a:rPr>
              <a:t>10. Sensory</a:t>
            </a:r>
            <a:r>
              <a:rPr lang="en-GB" sz="1200" dirty="0">
                <a:latin typeface="Arial" charset="0"/>
                <a:cs typeface="Arial" charset="0"/>
              </a:rPr>
              <a:t> </a:t>
            </a:r>
            <a:endParaRPr lang="en-GB" sz="1000" dirty="0"/>
          </a:p>
          <a:p>
            <a:pPr eaLnBrk="0" hangingPunct="0"/>
            <a:endParaRPr lang="en-GB" sz="800" dirty="0">
              <a:latin typeface="Arial" charset="0"/>
            </a:endParaRPr>
          </a:p>
          <a:p>
            <a:pPr eaLnBrk="0" hangingPunct="0"/>
            <a:endParaRPr lang="en-GB" sz="800" dirty="0">
              <a:latin typeface="Arial" charset="0"/>
            </a:endParaRPr>
          </a:p>
          <a:p>
            <a:pPr eaLnBrk="0" hangingPunct="0"/>
            <a:r>
              <a:rPr lang="en-GB" sz="800" dirty="0">
                <a:latin typeface="Arial" charset="0"/>
                <a:cs typeface="Arial" charset="0"/>
              </a:rPr>
              <a:t>11. Best </a:t>
            </a:r>
            <a:endParaRPr lang="en-GB" sz="800" dirty="0" smtClean="0">
              <a:latin typeface="Arial" charset="0"/>
              <a:cs typeface="Arial" charset="0"/>
            </a:endParaRPr>
          </a:p>
          <a:p>
            <a:pPr eaLnBrk="0" hangingPunct="0"/>
            <a:r>
              <a:rPr lang="en-GB" sz="800" dirty="0" smtClean="0">
                <a:latin typeface="Arial" charset="0"/>
                <a:cs typeface="Arial" charset="0"/>
              </a:rPr>
              <a:t>Language</a:t>
            </a:r>
            <a:r>
              <a:rPr lang="en-GB" sz="1200" dirty="0" smtClean="0">
                <a:latin typeface="Arial" charset="0"/>
                <a:cs typeface="Arial" charset="0"/>
              </a:rPr>
              <a:t> </a:t>
            </a:r>
            <a:endParaRPr lang="en-GB" sz="1000" dirty="0"/>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r>
              <a:rPr lang="en-GB" sz="800" dirty="0" smtClean="0">
                <a:latin typeface="Arial" charset="0"/>
                <a:cs typeface="Arial" charset="0"/>
              </a:rPr>
              <a:t>12</a:t>
            </a:r>
            <a:r>
              <a:rPr lang="en-GB" sz="800" dirty="0">
                <a:latin typeface="Arial" charset="0"/>
                <a:cs typeface="Arial" charset="0"/>
              </a:rPr>
              <a:t>. Dysarthria</a:t>
            </a:r>
            <a:r>
              <a:rPr lang="en-GB" sz="1200" dirty="0">
                <a:latin typeface="Arial" charset="0"/>
                <a:cs typeface="Arial" charset="0"/>
              </a:rPr>
              <a:t> </a:t>
            </a:r>
            <a:endParaRPr lang="en-GB" sz="1000" dirty="0"/>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endParaRPr lang="en-GB" sz="800" dirty="0">
              <a:latin typeface="Arial" charset="0"/>
              <a:cs typeface="Arial" charset="0"/>
            </a:endParaRPr>
          </a:p>
          <a:p>
            <a:pPr eaLnBrk="0" hangingPunct="0"/>
            <a:r>
              <a:rPr lang="en-GB" sz="800" dirty="0">
                <a:latin typeface="Arial" charset="0"/>
                <a:cs typeface="Arial" charset="0"/>
              </a:rPr>
              <a:t>13. Neglect</a:t>
            </a:r>
            <a:r>
              <a:rPr lang="en-GB" sz="1200" dirty="0">
                <a:latin typeface="Arial" charset="0"/>
                <a:cs typeface="Arial" charset="0"/>
              </a:rPr>
              <a:t> </a:t>
            </a:r>
            <a:endParaRPr lang="en-GB" sz="800" dirty="0">
              <a:latin typeface="Arial" charset="0"/>
              <a:cs typeface="Arial" charset="0"/>
            </a:endParaRPr>
          </a:p>
        </p:txBody>
      </p:sp>
      <p:sp>
        <p:nvSpPr>
          <p:cNvPr id="6287" name="Text Box 143"/>
          <p:cNvSpPr txBox="1">
            <a:spLocks noChangeArrowheads="1"/>
          </p:cNvSpPr>
          <p:nvPr/>
        </p:nvSpPr>
        <p:spPr bwMode="auto">
          <a:xfrm>
            <a:off x="1556792" y="416495"/>
            <a:ext cx="288032" cy="8956298"/>
          </a:xfrm>
          <a:prstGeom prst="rect">
            <a:avLst/>
          </a:prstGeom>
          <a:noFill/>
          <a:ln w="9525">
            <a:solidFill>
              <a:srgbClr val="C0C0C0"/>
            </a:solidFill>
            <a:miter lim="800000"/>
            <a:headEnd/>
            <a:tailEnd/>
          </a:ln>
          <a:effectLst/>
        </p:spPr>
        <p:txBody>
          <a:bodyPr wrap="square">
            <a:spAutoFit/>
          </a:bodyPr>
          <a:lstStyle/>
          <a:p>
            <a:r>
              <a:rPr lang="en-GB" sz="800" b="1" dirty="0">
                <a:latin typeface="Arial" charset="0"/>
              </a:rPr>
              <a:t>0</a:t>
            </a:r>
          </a:p>
          <a:p>
            <a:r>
              <a:rPr lang="en-GB" sz="800" b="1" dirty="0">
                <a:latin typeface="Arial" charset="0"/>
              </a:rPr>
              <a:t>1</a:t>
            </a:r>
          </a:p>
          <a:p>
            <a:r>
              <a:rPr lang="en-GB" sz="800" b="1" dirty="0">
                <a:latin typeface="Arial" charset="0"/>
              </a:rPr>
              <a:t>2</a:t>
            </a:r>
          </a:p>
          <a:p>
            <a:endParaRPr lang="en-GB" sz="800" b="1" dirty="0" smtClean="0">
              <a:latin typeface="Arial" charset="0"/>
            </a:endParaRPr>
          </a:p>
          <a:p>
            <a:r>
              <a:rPr lang="en-GB" sz="800" b="1" dirty="0" smtClean="0">
                <a:latin typeface="Arial" charset="0"/>
              </a:rPr>
              <a:t>3</a:t>
            </a:r>
            <a:endParaRPr lang="en-GB" sz="800" b="1" dirty="0">
              <a:latin typeface="Arial" charset="0"/>
            </a:endParaRP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4</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4</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4</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4</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0</a:t>
            </a:r>
            <a:r>
              <a:rPr lang="en-GB" sz="1200" b="1" dirty="0">
                <a:latin typeface="Arial" charset="0"/>
              </a:rPr>
              <a:t> </a:t>
            </a:r>
          </a:p>
          <a:p>
            <a:r>
              <a:rPr lang="en-GB" sz="800" b="1" dirty="0">
                <a:latin typeface="Arial" charset="0"/>
              </a:rPr>
              <a:t>1</a:t>
            </a:r>
          </a:p>
          <a:p>
            <a:endParaRPr lang="en-GB" sz="800" b="1" dirty="0">
              <a:latin typeface="Arial" charset="0"/>
            </a:endParaRPr>
          </a:p>
          <a:p>
            <a:endParaRPr lang="en-GB" sz="800" b="1" dirty="0">
              <a:latin typeface="Arial" charset="0"/>
            </a:endParaRPr>
          </a:p>
          <a:p>
            <a:r>
              <a:rPr lang="en-GB" sz="800" b="1" dirty="0">
                <a:latin typeface="Arial" charset="0"/>
              </a:rPr>
              <a:t>2</a:t>
            </a:r>
          </a:p>
          <a:p>
            <a:endParaRPr lang="en-GB" sz="800" b="1" dirty="0">
              <a:latin typeface="Arial" charset="0"/>
            </a:endParaRPr>
          </a:p>
          <a:p>
            <a:endParaRPr lang="en-GB" sz="800" b="1" dirty="0">
              <a:latin typeface="Arial" charset="0"/>
            </a:endParaRPr>
          </a:p>
          <a:p>
            <a:r>
              <a:rPr lang="en-GB" sz="800" b="1" dirty="0">
                <a:latin typeface="Arial" charset="0"/>
              </a:rPr>
              <a:t>3</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endParaRPr lang="en-GB" sz="800" b="1" dirty="0">
              <a:latin typeface="Arial" charset="0"/>
            </a:endParaRPr>
          </a:p>
          <a:p>
            <a:r>
              <a:rPr lang="en-GB" sz="800" b="1" dirty="0">
                <a:latin typeface="Arial" charset="0"/>
              </a:rPr>
              <a:t>0</a:t>
            </a:r>
            <a:r>
              <a:rPr lang="en-GB" sz="1200" b="1" dirty="0">
                <a:latin typeface="Arial" charset="0"/>
              </a:rPr>
              <a:t> </a:t>
            </a:r>
          </a:p>
          <a:p>
            <a:r>
              <a:rPr lang="en-GB" sz="800" b="1" dirty="0">
                <a:latin typeface="Arial" charset="0"/>
              </a:rPr>
              <a:t>1</a:t>
            </a:r>
          </a:p>
          <a:p>
            <a:endParaRPr lang="en-GB" sz="800" b="1" dirty="0">
              <a:latin typeface="Arial" charset="0"/>
            </a:endParaRPr>
          </a:p>
          <a:p>
            <a:r>
              <a:rPr lang="en-GB" sz="800" b="1" dirty="0">
                <a:latin typeface="Arial" charset="0"/>
              </a:rPr>
              <a:t>2</a:t>
            </a:r>
          </a:p>
          <a:p>
            <a:endParaRPr lang="en-GB" sz="800" b="1" dirty="0">
              <a:latin typeface="Arial" charset="0"/>
            </a:endParaRPr>
          </a:p>
        </p:txBody>
      </p:sp>
      <p:sp>
        <p:nvSpPr>
          <p:cNvPr id="6294" name="Line 150"/>
          <p:cNvSpPr>
            <a:spLocks noChangeShapeType="1"/>
          </p:cNvSpPr>
          <p:nvPr/>
        </p:nvSpPr>
        <p:spPr bwMode="auto">
          <a:xfrm flipH="1" flipV="1">
            <a:off x="762001" y="1552575"/>
            <a:ext cx="5979368" cy="16049"/>
          </a:xfrm>
          <a:prstGeom prst="line">
            <a:avLst/>
          </a:prstGeom>
          <a:noFill/>
          <a:ln w="9525">
            <a:solidFill>
              <a:schemeClr val="folHlink"/>
            </a:solidFill>
            <a:round/>
            <a:headEnd/>
            <a:tailEnd/>
          </a:ln>
          <a:effectLst/>
        </p:spPr>
        <p:txBody>
          <a:bodyPr/>
          <a:lstStyle/>
          <a:p>
            <a:endParaRPr lang="en-GB" dirty="0"/>
          </a:p>
        </p:txBody>
      </p:sp>
      <p:sp>
        <p:nvSpPr>
          <p:cNvPr id="6295" name="Line 151"/>
          <p:cNvSpPr>
            <a:spLocks noChangeShapeType="1"/>
          </p:cNvSpPr>
          <p:nvPr/>
        </p:nvSpPr>
        <p:spPr bwMode="auto">
          <a:xfrm flipH="1" flipV="1">
            <a:off x="762001" y="1981201"/>
            <a:ext cx="5979368" cy="19473"/>
          </a:xfrm>
          <a:prstGeom prst="line">
            <a:avLst/>
          </a:prstGeom>
          <a:noFill/>
          <a:ln w="9525">
            <a:solidFill>
              <a:schemeClr val="folHlink"/>
            </a:solidFill>
            <a:round/>
            <a:headEnd/>
            <a:tailEnd/>
          </a:ln>
          <a:effectLst/>
        </p:spPr>
        <p:txBody>
          <a:bodyPr/>
          <a:lstStyle/>
          <a:p>
            <a:endParaRPr lang="en-GB" dirty="0"/>
          </a:p>
        </p:txBody>
      </p:sp>
      <p:sp>
        <p:nvSpPr>
          <p:cNvPr id="6296" name="Line 152"/>
          <p:cNvSpPr>
            <a:spLocks noChangeShapeType="1"/>
          </p:cNvSpPr>
          <p:nvPr/>
        </p:nvSpPr>
        <p:spPr bwMode="auto">
          <a:xfrm flipH="1" flipV="1">
            <a:off x="762001" y="2419350"/>
            <a:ext cx="5979368" cy="13370"/>
          </a:xfrm>
          <a:prstGeom prst="line">
            <a:avLst/>
          </a:prstGeom>
          <a:noFill/>
          <a:ln w="9525">
            <a:solidFill>
              <a:schemeClr val="folHlink"/>
            </a:solidFill>
            <a:round/>
            <a:headEnd/>
            <a:tailEnd/>
          </a:ln>
          <a:effectLst/>
        </p:spPr>
        <p:txBody>
          <a:bodyPr/>
          <a:lstStyle/>
          <a:p>
            <a:endParaRPr lang="en-GB" dirty="0"/>
          </a:p>
        </p:txBody>
      </p:sp>
      <p:sp>
        <p:nvSpPr>
          <p:cNvPr id="6297" name="Line 153"/>
          <p:cNvSpPr>
            <a:spLocks noChangeShapeType="1"/>
          </p:cNvSpPr>
          <p:nvPr/>
        </p:nvSpPr>
        <p:spPr bwMode="auto">
          <a:xfrm flipH="1">
            <a:off x="762001" y="2936777"/>
            <a:ext cx="5979368" cy="15974"/>
          </a:xfrm>
          <a:prstGeom prst="line">
            <a:avLst/>
          </a:prstGeom>
          <a:noFill/>
          <a:ln w="9525">
            <a:solidFill>
              <a:schemeClr val="folHlink"/>
            </a:solidFill>
            <a:round/>
            <a:headEnd/>
            <a:tailEnd/>
          </a:ln>
          <a:effectLst/>
        </p:spPr>
        <p:txBody>
          <a:bodyPr/>
          <a:lstStyle/>
          <a:p>
            <a:endParaRPr lang="en-GB" dirty="0"/>
          </a:p>
        </p:txBody>
      </p:sp>
      <p:sp>
        <p:nvSpPr>
          <p:cNvPr id="6298" name="Line 154"/>
          <p:cNvSpPr>
            <a:spLocks noChangeShapeType="1"/>
          </p:cNvSpPr>
          <p:nvPr/>
        </p:nvSpPr>
        <p:spPr bwMode="auto">
          <a:xfrm flipH="1">
            <a:off x="762001" y="3512842"/>
            <a:ext cx="5979368" cy="1885"/>
          </a:xfrm>
          <a:prstGeom prst="line">
            <a:avLst/>
          </a:prstGeom>
          <a:noFill/>
          <a:ln w="9525">
            <a:solidFill>
              <a:schemeClr val="folHlink"/>
            </a:solidFill>
            <a:round/>
            <a:headEnd/>
            <a:tailEnd/>
          </a:ln>
          <a:effectLst/>
        </p:spPr>
        <p:txBody>
          <a:bodyPr/>
          <a:lstStyle/>
          <a:p>
            <a:endParaRPr lang="en-GB" dirty="0"/>
          </a:p>
        </p:txBody>
      </p:sp>
      <p:sp>
        <p:nvSpPr>
          <p:cNvPr id="6299" name="Line 155"/>
          <p:cNvSpPr>
            <a:spLocks noChangeShapeType="1"/>
          </p:cNvSpPr>
          <p:nvPr/>
        </p:nvSpPr>
        <p:spPr bwMode="auto">
          <a:xfrm flipH="1">
            <a:off x="762001" y="4160911"/>
            <a:ext cx="5979368" cy="30088"/>
          </a:xfrm>
          <a:prstGeom prst="line">
            <a:avLst/>
          </a:prstGeom>
          <a:noFill/>
          <a:ln w="9525">
            <a:solidFill>
              <a:schemeClr val="folHlink"/>
            </a:solidFill>
            <a:round/>
            <a:headEnd/>
            <a:tailEnd/>
          </a:ln>
          <a:effectLst/>
        </p:spPr>
        <p:txBody>
          <a:bodyPr/>
          <a:lstStyle/>
          <a:p>
            <a:endParaRPr lang="en-GB" dirty="0"/>
          </a:p>
        </p:txBody>
      </p:sp>
      <p:sp>
        <p:nvSpPr>
          <p:cNvPr id="6300" name="Line 156"/>
          <p:cNvSpPr>
            <a:spLocks noChangeShapeType="1"/>
          </p:cNvSpPr>
          <p:nvPr/>
        </p:nvSpPr>
        <p:spPr bwMode="auto">
          <a:xfrm flipH="1" flipV="1">
            <a:off x="762001" y="4848225"/>
            <a:ext cx="5979368" cy="32767"/>
          </a:xfrm>
          <a:prstGeom prst="line">
            <a:avLst/>
          </a:prstGeom>
          <a:noFill/>
          <a:ln w="9525">
            <a:solidFill>
              <a:schemeClr val="folHlink"/>
            </a:solidFill>
            <a:round/>
            <a:headEnd/>
            <a:tailEnd/>
          </a:ln>
          <a:effectLst/>
        </p:spPr>
        <p:txBody>
          <a:bodyPr/>
          <a:lstStyle/>
          <a:p>
            <a:endParaRPr lang="en-GB" dirty="0"/>
          </a:p>
        </p:txBody>
      </p:sp>
      <p:sp>
        <p:nvSpPr>
          <p:cNvPr id="6301" name="Line 157"/>
          <p:cNvSpPr>
            <a:spLocks noChangeShapeType="1"/>
          </p:cNvSpPr>
          <p:nvPr/>
        </p:nvSpPr>
        <p:spPr bwMode="auto">
          <a:xfrm flipH="1" flipV="1">
            <a:off x="762001" y="5524500"/>
            <a:ext cx="5979368" cy="4564"/>
          </a:xfrm>
          <a:prstGeom prst="line">
            <a:avLst/>
          </a:prstGeom>
          <a:noFill/>
          <a:ln w="9525">
            <a:solidFill>
              <a:schemeClr val="folHlink"/>
            </a:solidFill>
            <a:round/>
            <a:headEnd/>
            <a:tailEnd/>
          </a:ln>
          <a:effectLst/>
        </p:spPr>
        <p:txBody>
          <a:bodyPr/>
          <a:lstStyle/>
          <a:p>
            <a:endParaRPr lang="en-GB" dirty="0"/>
          </a:p>
        </p:txBody>
      </p:sp>
      <p:sp>
        <p:nvSpPr>
          <p:cNvPr id="6302" name="Line 158"/>
          <p:cNvSpPr>
            <a:spLocks noChangeShapeType="1"/>
          </p:cNvSpPr>
          <p:nvPr/>
        </p:nvSpPr>
        <p:spPr bwMode="auto">
          <a:xfrm flipH="1">
            <a:off x="762001" y="6177137"/>
            <a:ext cx="5979368" cy="23638"/>
          </a:xfrm>
          <a:prstGeom prst="line">
            <a:avLst/>
          </a:prstGeom>
          <a:noFill/>
          <a:ln w="9525">
            <a:solidFill>
              <a:schemeClr val="folHlink"/>
            </a:solidFill>
            <a:round/>
            <a:headEnd/>
            <a:tailEnd/>
          </a:ln>
          <a:effectLst/>
        </p:spPr>
        <p:txBody>
          <a:bodyPr/>
          <a:lstStyle/>
          <a:p>
            <a:endParaRPr lang="en-GB" dirty="0"/>
          </a:p>
        </p:txBody>
      </p:sp>
      <p:sp>
        <p:nvSpPr>
          <p:cNvPr id="6303" name="Line 159"/>
          <p:cNvSpPr>
            <a:spLocks noChangeShapeType="1"/>
          </p:cNvSpPr>
          <p:nvPr/>
        </p:nvSpPr>
        <p:spPr bwMode="auto">
          <a:xfrm flipH="1">
            <a:off x="762001" y="6609184"/>
            <a:ext cx="5979368" cy="20216"/>
          </a:xfrm>
          <a:prstGeom prst="line">
            <a:avLst/>
          </a:prstGeom>
          <a:noFill/>
          <a:ln w="9525">
            <a:solidFill>
              <a:schemeClr val="folHlink"/>
            </a:solidFill>
            <a:round/>
            <a:headEnd/>
            <a:tailEnd/>
          </a:ln>
          <a:effectLst/>
        </p:spPr>
        <p:txBody>
          <a:bodyPr/>
          <a:lstStyle/>
          <a:p>
            <a:endParaRPr lang="en-GB" dirty="0"/>
          </a:p>
        </p:txBody>
      </p:sp>
      <p:sp>
        <p:nvSpPr>
          <p:cNvPr id="6304" name="Line 160"/>
          <p:cNvSpPr>
            <a:spLocks noChangeShapeType="1"/>
          </p:cNvSpPr>
          <p:nvPr/>
        </p:nvSpPr>
        <p:spPr bwMode="auto">
          <a:xfrm flipH="1">
            <a:off x="762001" y="7041232"/>
            <a:ext cx="5979368" cy="7268"/>
          </a:xfrm>
          <a:prstGeom prst="line">
            <a:avLst/>
          </a:prstGeom>
          <a:noFill/>
          <a:ln w="9525">
            <a:solidFill>
              <a:schemeClr val="folHlink"/>
            </a:solidFill>
            <a:round/>
            <a:headEnd/>
            <a:tailEnd/>
          </a:ln>
          <a:effectLst/>
        </p:spPr>
        <p:txBody>
          <a:bodyPr/>
          <a:lstStyle/>
          <a:p>
            <a:endParaRPr lang="en-GB" dirty="0"/>
          </a:p>
        </p:txBody>
      </p:sp>
      <p:sp>
        <p:nvSpPr>
          <p:cNvPr id="6305" name="Line 161"/>
          <p:cNvSpPr>
            <a:spLocks noChangeShapeType="1"/>
          </p:cNvSpPr>
          <p:nvPr/>
        </p:nvSpPr>
        <p:spPr bwMode="auto">
          <a:xfrm flipH="1" flipV="1">
            <a:off x="762001" y="8086724"/>
            <a:ext cx="5979368" cy="34628"/>
          </a:xfrm>
          <a:prstGeom prst="line">
            <a:avLst/>
          </a:prstGeom>
          <a:noFill/>
          <a:ln w="9525">
            <a:solidFill>
              <a:schemeClr val="folHlink"/>
            </a:solidFill>
            <a:round/>
            <a:headEnd/>
            <a:tailEnd/>
          </a:ln>
          <a:effectLst/>
        </p:spPr>
        <p:txBody>
          <a:bodyPr/>
          <a:lstStyle/>
          <a:p>
            <a:endParaRPr lang="en-GB" dirty="0"/>
          </a:p>
        </p:txBody>
      </p:sp>
      <p:sp>
        <p:nvSpPr>
          <p:cNvPr id="6306" name="Line 162"/>
          <p:cNvSpPr>
            <a:spLocks noChangeShapeType="1"/>
          </p:cNvSpPr>
          <p:nvPr/>
        </p:nvSpPr>
        <p:spPr bwMode="auto">
          <a:xfrm flipH="1">
            <a:off x="762001" y="8625410"/>
            <a:ext cx="5979368" cy="13767"/>
          </a:xfrm>
          <a:prstGeom prst="line">
            <a:avLst/>
          </a:prstGeom>
          <a:noFill/>
          <a:ln w="9525">
            <a:solidFill>
              <a:schemeClr val="folHlink"/>
            </a:solidFill>
            <a:round/>
            <a:headEnd/>
            <a:tailEnd/>
          </a:ln>
          <a:effectLst/>
        </p:spPr>
        <p:txBody>
          <a:bodyPr/>
          <a:lstStyle/>
          <a:p>
            <a:endParaRPr lang="en-GB" dirty="0"/>
          </a:p>
        </p:txBody>
      </p:sp>
      <p:sp>
        <p:nvSpPr>
          <p:cNvPr id="6309" name="Text Box 165"/>
          <p:cNvSpPr txBox="1">
            <a:spLocks noChangeArrowheads="1"/>
          </p:cNvSpPr>
          <p:nvPr/>
        </p:nvSpPr>
        <p:spPr bwMode="auto">
          <a:xfrm>
            <a:off x="764705" y="128465"/>
            <a:ext cx="5959475" cy="246221"/>
          </a:xfrm>
          <a:prstGeom prst="rect">
            <a:avLst/>
          </a:prstGeom>
          <a:solidFill>
            <a:schemeClr val="tx1"/>
          </a:solidFill>
          <a:ln w="9525">
            <a:noFill/>
            <a:miter lim="800000"/>
            <a:headEnd/>
            <a:tailEnd/>
          </a:ln>
          <a:effectLst/>
        </p:spPr>
        <p:txBody>
          <a:bodyPr>
            <a:spAutoFit/>
          </a:bodyPr>
          <a:lstStyle/>
          <a:p>
            <a:pPr algn="ctr"/>
            <a:r>
              <a:rPr lang="en-GB" sz="1000" b="1" dirty="0">
                <a:solidFill>
                  <a:schemeClr val="bg1"/>
                </a:solidFill>
                <a:latin typeface="Arial" charset="0"/>
              </a:rPr>
              <a:t>National Institutes of Health Stroke Scale (NIHSS)</a:t>
            </a:r>
          </a:p>
        </p:txBody>
      </p:sp>
      <p:sp>
        <p:nvSpPr>
          <p:cNvPr id="6310" name="Text Box 166"/>
          <p:cNvSpPr txBox="1">
            <a:spLocks noChangeArrowheads="1"/>
          </p:cNvSpPr>
          <p:nvPr/>
        </p:nvSpPr>
        <p:spPr bwMode="auto">
          <a:xfrm>
            <a:off x="692697" y="9345490"/>
            <a:ext cx="5959475" cy="246221"/>
          </a:xfrm>
          <a:prstGeom prst="rect">
            <a:avLst/>
          </a:prstGeom>
          <a:noFill/>
          <a:ln w="9525">
            <a:noFill/>
            <a:miter lim="800000"/>
            <a:headEnd/>
            <a:tailEnd/>
          </a:ln>
          <a:effectLst/>
        </p:spPr>
        <p:txBody>
          <a:bodyPr>
            <a:spAutoFit/>
          </a:bodyPr>
          <a:lstStyle/>
          <a:p>
            <a:r>
              <a:rPr lang="en-GB" sz="1000" b="1" dirty="0">
                <a:solidFill>
                  <a:srgbClr val="FF0000"/>
                </a:solidFill>
                <a:latin typeface="Arial" charset="0"/>
              </a:rPr>
              <a:t>Total Score:</a:t>
            </a:r>
          </a:p>
        </p:txBody>
      </p:sp>
      <p:sp>
        <p:nvSpPr>
          <p:cNvPr id="6314" name="Line 170"/>
          <p:cNvSpPr>
            <a:spLocks noChangeShapeType="1"/>
          </p:cNvSpPr>
          <p:nvPr/>
        </p:nvSpPr>
        <p:spPr bwMode="auto">
          <a:xfrm>
            <a:off x="764704" y="9561512"/>
            <a:ext cx="1368152" cy="0"/>
          </a:xfrm>
          <a:prstGeom prst="line">
            <a:avLst/>
          </a:prstGeom>
          <a:noFill/>
          <a:ln w="9525">
            <a:solidFill>
              <a:schemeClr val="folHlink"/>
            </a:solidFill>
            <a:round/>
            <a:headEnd/>
            <a:tailEnd/>
          </a:ln>
          <a:effectLst/>
        </p:spPr>
        <p:txBody>
          <a:bodyPr/>
          <a:lstStyle/>
          <a:p>
            <a:endParaRPr lang="en-GB" dirty="0"/>
          </a:p>
        </p:txBody>
      </p:sp>
      <p:sp>
        <p:nvSpPr>
          <p:cNvPr id="6315" name="Text Box 171"/>
          <p:cNvSpPr txBox="1">
            <a:spLocks noChangeArrowheads="1"/>
          </p:cNvSpPr>
          <p:nvPr/>
        </p:nvSpPr>
        <p:spPr bwMode="auto">
          <a:xfrm>
            <a:off x="0" y="9690555"/>
            <a:ext cx="402674" cy="215444"/>
          </a:xfrm>
          <a:prstGeom prst="rect">
            <a:avLst/>
          </a:prstGeom>
          <a:noFill/>
          <a:ln w="9525">
            <a:noFill/>
            <a:miter lim="800000"/>
            <a:headEnd/>
            <a:tailEnd/>
          </a:ln>
          <a:effectLst/>
        </p:spPr>
        <p:txBody>
          <a:bodyPr wrap="none">
            <a:spAutoFit/>
          </a:bodyPr>
          <a:lstStyle/>
          <a:p>
            <a:pPr algn="r"/>
            <a:r>
              <a:rPr lang="en-GB" sz="800" b="1" dirty="0">
                <a:latin typeface="Arial" charset="0"/>
              </a:rPr>
              <a:t>Pg </a:t>
            </a:r>
            <a:r>
              <a:rPr lang="en-GB" sz="800" b="1" dirty="0" smtClean="0">
                <a:latin typeface="Arial" charset="0"/>
              </a:rPr>
              <a:t>5</a:t>
            </a:r>
            <a:endParaRPr lang="en-GB" sz="800" b="1" dirty="0">
              <a:latin typeface="Arial" charset="0"/>
            </a:endParaRPr>
          </a:p>
        </p:txBody>
      </p:sp>
      <p:sp>
        <p:nvSpPr>
          <p:cNvPr id="30" name="Text Box 143"/>
          <p:cNvSpPr txBox="1">
            <a:spLocks noChangeArrowheads="1"/>
          </p:cNvSpPr>
          <p:nvPr/>
        </p:nvSpPr>
        <p:spPr bwMode="auto">
          <a:xfrm>
            <a:off x="1844824" y="416495"/>
            <a:ext cx="284162" cy="8956298"/>
          </a:xfrm>
          <a:prstGeom prst="rect">
            <a:avLst/>
          </a:prstGeom>
          <a:noFill/>
          <a:ln w="9525">
            <a:solidFill>
              <a:srgbClr val="C0C0C0"/>
            </a:solidFill>
            <a:miter lim="800000"/>
            <a:headEnd/>
            <a:tailEnd/>
          </a:ln>
          <a:effectLst/>
        </p:spPr>
        <p:txBody>
          <a:bodyPr wrap="square">
            <a:spAutoFit/>
          </a:bodyPr>
          <a:lstStyle/>
          <a:p>
            <a:r>
              <a:rPr lang="en-GB" sz="800" b="1" dirty="0">
                <a:latin typeface="Arial" charset="0"/>
              </a:rPr>
              <a:t>0</a:t>
            </a:r>
          </a:p>
          <a:p>
            <a:r>
              <a:rPr lang="en-GB" sz="800" b="1" dirty="0">
                <a:latin typeface="Arial" charset="0"/>
              </a:rPr>
              <a:t>1</a:t>
            </a:r>
          </a:p>
          <a:p>
            <a:r>
              <a:rPr lang="en-GB" sz="800" b="1" dirty="0">
                <a:latin typeface="Arial" charset="0"/>
              </a:rPr>
              <a:t>2</a:t>
            </a:r>
          </a:p>
          <a:p>
            <a:endParaRPr lang="en-GB" sz="800" b="1" dirty="0">
              <a:latin typeface="Arial" charset="0"/>
            </a:endParaRPr>
          </a:p>
          <a:p>
            <a:r>
              <a:rPr lang="en-GB" sz="800" b="1" dirty="0">
                <a:latin typeface="Arial" charset="0"/>
              </a:rPr>
              <a:t>3</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4</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4</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4</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3</a:t>
            </a:r>
          </a:p>
          <a:p>
            <a:r>
              <a:rPr lang="en-GB" sz="800" b="1" dirty="0">
                <a:latin typeface="Arial" charset="0"/>
              </a:rPr>
              <a:t>4</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r>
              <a:rPr lang="en-GB" sz="800" b="1" dirty="0">
                <a:latin typeface="Arial" charset="0"/>
              </a:rPr>
              <a:t>0</a:t>
            </a:r>
            <a:r>
              <a:rPr lang="en-GB" sz="1200" b="1" dirty="0">
                <a:latin typeface="Arial" charset="0"/>
              </a:rPr>
              <a:t> </a:t>
            </a:r>
          </a:p>
          <a:p>
            <a:r>
              <a:rPr lang="en-GB" sz="800" b="1" dirty="0">
                <a:latin typeface="Arial" charset="0"/>
              </a:rPr>
              <a:t>1</a:t>
            </a:r>
          </a:p>
          <a:p>
            <a:endParaRPr lang="en-GB" sz="800" b="1" dirty="0">
              <a:latin typeface="Arial" charset="0"/>
            </a:endParaRPr>
          </a:p>
          <a:p>
            <a:endParaRPr lang="en-GB" sz="800" b="1" dirty="0">
              <a:latin typeface="Arial" charset="0"/>
            </a:endParaRPr>
          </a:p>
          <a:p>
            <a:r>
              <a:rPr lang="en-GB" sz="800" b="1" dirty="0">
                <a:latin typeface="Arial" charset="0"/>
              </a:rPr>
              <a:t>2</a:t>
            </a:r>
          </a:p>
          <a:p>
            <a:endParaRPr lang="en-GB" sz="800" b="1" dirty="0">
              <a:latin typeface="Arial" charset="0"/>
            </a:endParaRPr>
          </a:p>
          <a:p>
            <a:endParaRPr lang="en-GB" sz="800" b="1" dirty="0">
              <a:latin typeface="Arial" charset="0"/>
            </a:endParaRPr>
          </a:p>
          <a:p>
            <a:r>
              <a:rPr lang="en-GB" sz="800" b="1" dirty="0">
                <a:latin typeface="Arial" charset="0"/>
              </a:rPr>
              <a:t>3</a:t>
            </a:r>
          </a:p>
          <a:p>
            <a:r>
              <a:rPr lang="en-GB" sz="800" b="1" dirty="0">
                <a:latin typeface="Arial" charset="0"/>
              </a:rPr>
              <a:t>0</a:t>
            </a:r>
            <a:r>
              <a:rPr lang="en-GB" sz="1200" b="1" dirty="0">
                <a:latin typeface="Arial" charset="0"/>
              </a:rPr>
              <a:t> </a:t>
            </a:r>
          </a:p>
          <a:p>
            <a:r>
              <a:rPr lang="en-GB" sz="800" b="1" dirty="0">
                <a:latin typeface="Arial" charset="0"/>
              </a:rPr>
              <a:t>1</a:t>
            </a:r>
          </a:p>
          <a:p>
            <a:r>
              <a:rPr lang="en-GB" sz="800" b="1" dirty="0">
                <a:latin typeface="Arial" charset="0"/>
              </a:rPr>
              <a:t>2</a:t>
            </a:r>
          </a:p>
          <a:p>
            <a:endParaRPr lang="en-GB" sz="800" b="1" dirty="0">
              <a:latin typeface="Arial" charset="0"/>
            </a:endParaRPr>
          </a:p>
          <a:p>
            <a:r>
              <a:rPr lang="en-GB" sz="800" b="1" dirty="0">
                <a:latin typeface="Arial" charset="0"/>
              </a:rPr>
              <a:t>0</a:t>
            </a:r>
            <a:r>
              <a:rPr lang="en-GB" sz="1200" b="1" dirty="0">
                <a:latin typeface="Arial" charset="0"/>
              </a:rPr>
              <a:t> </a:t>
            </a:r>
          </a:p>
          <a:p>
            <a:r>
              <a:rPr lang="en-GB" sz="800" b="1" dirty="0">
                <a:latin typeface="Arial" charset="0"/>
              </a:rPr>
              <a:t>1</a:t>
            </a:r>
          </a:p>
          <a:p>
            <a:endParaRPr lang="en-GB" sz="800" b="1" dirty="0">
              <a:latin typeface="Arial" charset="0"/>
            </a:endParaRPr>
          </a:p>
          <a:p>
            <a:r>
              <a:rPr lang="en-GB" sz="800" b="1" dirty="0">
                <a:latin typeface="Arial" charset="0"/>
              </a:rPr>
              <a:t>2</a:t>
            </a:r>
          </a:p>
          <a:p>
            <a:endParaRPr lang="en-GB" sz="800" b="1" dirty="0">
              <a:latin typeface="Arial" charset="0"/>
            </a:endParaRPr>
          </a:p>
        </p:txBody>
      </p:sp>
      <p:sp>
        <p:nvSpPr>
          <p:cNvPr id="31" name="Line 150"/>
          <p:cNvSpPr>
            <a:spLocks noChangeShapeType="1"/>
          </p:cNvSpPr>
          <p:nvPr/>
        </p:nvSpPr>
        <p:spPr bwMode="auto">
          <a:xfrm flipH="1" flipV="1">
            <a:off x="764705" y="1136576"/>
            <a:ext cx="5976664" cy="0"/>
          </a:xfrm>
          <a:prstGeom prst="line">
            <a:avLst/>
          </a:prstGeom>
          <a:noFill/>
          <a:ln w="9525">
            <a:solidFill>
              <a:schemeClr val="folHlink"/>
            </a:solidFill>
            <a:round/>
            <a:headEnd/>
            <a:tailEnd/>
          </a:ln>
          <a:effectLst/>
        </p:spPr>
        <p:txBody>
          <a:bodyPr/>
          <a:lstStyle/>
          <a:p>
            <a:endParaRPr lang="en-GB" dirty="0"/>
          </a:p>
        </p:txBody>
      </p:sp>
      <p:sp>
        <p:nvSpPr>
          <p:cNvPr id="32" name="Line 150"/>
          <p:cNvSpPr>
            <a:spLocks noChangeShapeType="1"/>
          </p:cNvSpPr>
          <p:nvPr/>
        </p:nvSpPr>
        <p:spPr bwMode="auto">
          <a:xfrm flipV="1">
            <a:off x="764704" y="416496"/>
            <a:ext cx="0" cy="9145016"/>
          </a:xfrm>
          <a:prstGeom prst="line">
            <a:avLst/>
          </a:prstGeom>
          <a:noFill/>
          <a:ln w="9525">
            <a:solidFill>
              <a:schemeClr val="folHlink"/>
            </a:solidFill>
            <a:round/>
            <a:headEnd/>
            <a:tailEnd/>
          </a:ln>
          <a:effectLst/>
        </p:spPr>
        <p:txBody>
          <a:bodyPr/>
          <a:lstStyle/>
          <a:p>
            <a:endParaRPr lang="en-GB" dirty="0"/>
          </a:p>
        </p:txBody>
      </p:sp>
      <p:sp>
        <p:nvSpPr>
          <p:cNvPr id="33" name="Line 150"/>
          <p:cNvSpPr>
            <a:spLocks noChangeShapeType="1"/>
          </p:cNvSpPr>
          <p:nvPr/>
        </p:nvSpPr>
        <p:spPr bwMode="auto">
          <a:xfrm flipH="1" flipV="1">
            <a:off x="764705" y="416495"/>
            <a:ext cx="792088" cy="0"/>
          </a:xfrm>
          <a:prstGeom prst="line">
            <a:avLst/>
          </a:prstGeom>
          <a:noFill/>
          <a:ln w="9525">
            <a:solidFill>
              <a:schemeClr val="folHlink"/>
            </a:solidFill>
            <a:round/>
            <a:headEnd/>
            <a:tailEnd/>
          </a:ln>
          <a:effectLst/>
        </p:spPr>
        <p:txBody>
          <a:bodyPr/>
          <a:lstStyle/>
          <a:p>
            <a:endParaRPr lang="en-GB" dirty="0"/>
          </a:p>
        </p:txBody>
      </p:sp>
      <p:sp>
        <p:nvSpPr>
          <p:cNvPr id="34" name="Line 170"/>
          <p:cNvSpPr>
            <a:spLocks noChangeShapeType="1"/>
          </p:cNvSpPr>
          <p:nvPr/>
        </p:nvSpPr>
        <p:spPr bwMode="auto">
          <a:xfrm flipV="1">
            <a:off x="764704" y="9345487"/>
            <a:ext cx="864096" cy="8384"/>
          </a:xfrm>
          <a:prstGeom prst="line">
            <a:avLst/>
          </a:prstGeom>
          <a:noFill/>
          <a:ln w="9525">
            <a:solidFill>
              <a:schemeClr val="folHlink"/>
            </a:solidFill>
            <a:round/>
            <a:headEnd/>
            <a:tailEnd/>
          </a:ln>
          <a:effectLst/>
        </p:spPr>
        <p:txBody>
          <a:bodyPr/>
          <a:lstStyle/>
          <a:p>
            <a:endParaRPr lang="en-GB" dirty="0"/>
          </a:p>
        </p:txBody>
      </p:sp>
      <p:sp>
        <p:nvSpPr>
          <p:cNvPr id="35" name="Line 170"/>
          <p:cNvSpPr>
            <a:spLocks noChangeShapeType="1"/>
          </p:cNvSpPr>
          <p:nvPr/>
        </p:nvSpPr>
        <p:spPr bwMode="auto">
          <a:xfrm>
            <a:off x="2132856" y="9345488"/>
            <a:ext cx="0" cy="216024"/>
          </a:xfrm>
          <a:prstGeom prst="line">
            <a:avLst/>
          </a:prstGeom>
          <a:noFill/>
          <a:ln w="9525">
            <a:solidFill>
              <a:schemeClr val="folHlink"/>
            </a:solidFill>
            <a:round/>
            <a:headEnd/>
            <a:tailEnd/>
          </a:ln>
          <a:effectLst/>
        </p:spPr>
        <p:txBody>
          <a:bodyPr/>
          <a:lstStyle/>
          <a:p>
            <a:endParaRPr lang="en-GB" dirty="0"/>
          </a:p>
        </p:txBody>
      </p:sp>
      <p:sp>
        <p:nvSpPr>
          <p:cNvPr id="36" name="Line 170"/>
          <p:cNvSpPr>
            <a:spLocks noChangeShapeType="1"/>
          </p:cNvSpPr>
          <p:nvPr/>
        </p:nvSpPr>
        <p:spPr bwMode="auto">
          <a:xfrm flipH="1">
            <a:off x="1844824" y="9345488"/>
            <a:ext cx="0" cy="216024"/>
          </a:xfrm>
          <a:prstGeom prst="line">
            <a:avLst/>
          </a:prstGeom>
          <a:noFill/>
          <a:ln w="9525">
            <a:solidFill>
              <a:schemeClr val="folHlink"/>
            </a:solidFill>
            <a:round/>
            <a:headEnd/>
            <a:tailEnd/>
          </a:ln>
          <a:effectLst/>
        </p:spPr>
        <p:txBody>
          <a:bodyPr/>
          <a:lstStyle/>
          <a:p>
            <a:endParaRPr lang="en-GB" dirty="0"/>
          </a:p>
        </p:txBody>
      </p:sp>
      <p:sp>
        <p:nvSpPr>
          <p:cNvPr id="37" name="Line 170"/>
          <p:cNvSpPr>
            <a:spLocks noChangeShapeType="1"/>
          </p:cNvSpPr>
          <p:nvPr/>
        </p:nvSpPr>
        <p:spPr bwMode="auto">
          <a:xfrm flipH="1" flipV="1">
            <a:off x="1556792" y="9345488"/>
            <a:ext cx="0" cy="216024"/>
          </a:xfrm>
          <a:prstGeom prst="line">
            <a:avLst/>
          </a:prstGeom>
          <a:noFill/>
          <a:ln w="9525">
            <a:solidFill>
              <a:schemeClr val="folHlink"/>
            </a:solidFill>
            <a:round/>
            <a:headEnd/>
            <a:tailEnd/>
          </a:ln>
          <a:effectLst/>
        </p:spPr>
        <p:txBody>
          <a:bodyPr/>
          <a:lstStyle/>
          <a:p>
            <a:endParaRPr lang="en-GB" dirty="0"/>
          </a:p>
        </p:txBody>
      </p:sp>
      <p:sp>
        <p:nvSpPr>
          <p:cNvPr id="43" name="TextBox 42"/>
          <p:cNvSpPr txBox="1"/>
          <p:nvPr/>
        </p:nvSpPr>
        <p:spPr>
          <a:xfrm>
            <a:off x="2420888" y="9489503"/>
            <a:ext cx="720080" cy="338554"/>
          </a:xfrm>
          <a:prstGeom prst="rect">
            <a:avLst/>
          </a:prstGeom>
          <a:noFill/>
          <a:ln>
            <a:solidFill>
              <a:srgbClr val="FF0000"/>
            </a:solidFill>
          </a:ln>
        </p:spPr>
        <p:txBody>
          <a:bodyPr wrap="square" rtlCol="0">
            <a:spAutoFit/>
          </a:bodyPr>
          <a:lstStyle/>
          <a:p>
            <a:r>
              <a:rPr lang="en-GB" sz="800" b="1" dirty="0" smtClean="0">
                <a:solidFill>
                  <a:srgbClr val="FF0000"/>
                </a:solidFill>
                <a:latin typeface="Arial" pitchFamily="34" charset="0"/>
                <a:cs typeface="Arial" pitchFamily="34" charset="0"/>
              </a:rPr>
              <a:t>Repeat at 24hrs</a:t>
            </a:r>
            <a:endParaRPr lang="en-GB" sz="800" b="1" dirty="0">
              <a:solidFill>
                <a:srgbClr val="FF0000"/>
              </a:solidFill>
              <a:latin typeface="Arial" pitchFamily="34" charset="0"/>
              <a:cs typeface="Arial" pitchFamily="34" charset="0"/>
            </a:endParaRPr>
          </a:p>
        </p:txBody>
      </p:sp>
      <p:cxnSp>
        <p:nvCxnSpPr>
          <p:cNvPr id="45" name="Straight Arrow Connector 44"/>
          <p:cNvCxnSpPr/>
          <p:nvPr/>
        </p:nvCxnSpPr>
        <p:spPr>
          <a:xfrm flipH="1">
            <a:off x="2132856" y="9417496"/>
            <a:ext cx="648072"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43" idx="0"/>
          </p:cNvCxnSpPr>
          <p:nvPr/>
        </p:nvCxnSpPr>
        <p:spPr>
          <a:xfrm flipV="1">
            <a:off x="2780928" y="9417498"/>
            <a:ext cx="0" cy="7200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Line 2"/>
          <p:cNvSpPr>
            <a:spLocks noChangeShapeType="1"/>
          </p:cNvSpPr>
          <p:nvPr/>
        </p:nvSpPr>
        <p:spPr bwMode="auto">
          <a:xfrm>
            <a:off x="620688" y="344489"/>
            <a:ext cx="11113" cy="9406955"/>
          </a:xfrm>
          <a:prstGeom prst="line">
            <a:avLst/>
          </a:prstGeom>
          <a:noFill/>
          <a:ln w="9525">
            <a:solidFill>
              <a:srgbClr val="969696"/>
            </a:solidFill>
            <a:round/>
            <a:headEnd/>
            <a:tailEnd/>
          </a:ln>
          <a:effectLst/>
        </p:spPr>
        <p:txBody>
          <a:bodyPr/>
          <a:lstStyle/>
          <a:p>
            <a:endParaRPr lang="en-GB" dirty="0"/>
          </a:p>
        </p:txBody>
      </p:sp>
      <p:sp>
        <p:nvSpPr>
          <p:cNvPr id="16387" name="Text Box 3"/>
          <p:cNvSpPr txBox="1">
            <a:spLocks noChangeArrowheads="1"/>
          </p:cNvSpPr>
          <p:nvPr/>
        </p:nvSpPr>
        <p:spPr bwMode="auto">
          <a:xfrm>
            <a:off x="1" y="207965"/>
            <a:ext cx="6721475" cy="9604541"/>
          </a:xfrm>
          <a:prstGeom prst="rect">
            <a:avLst/>
          </a:prstGeom>
          <a:noFill/>
          <a:ln w="9525">
            <a:noFill/>
            <a:miter lim="800000"/>
            <a:headEnd/>
            <a:tailEnd/>
          </a:ln>
          <a:effectLst/>
        </p:spPr>
        <p:txBody>
          <a:bodyPr lIns="93331" tIns="46667" rIns="93331" bIns="46667">
            <a:spAutoFit/>
          </a:bodyPr>
          <a:lstStyle/>
          <a:p>
            <a:pPr defTabSz="933450"/>
            <a:r>
              <a:rPr lang="en-GB" sz="800" dirty="0">
                <a:solidFill>
                  <a:srgbClr val="969696"/>
                </a:solidFill>
                <a:latin typeface="Arial" charset="0"/>
              </a:rPr>
              <a:t>…………………………………………………………………………………………………..…………………………………………………………….</a:t>
            </a:r>
          </a:p>
          <a:p>
            <a:pPr defTabSz="933450"/>
            <a:r>
              <a:rPr lang="en-GB" sz="800" dirty="0">
                <a:solidFill>
                  <a:srgbClr val="969696"/>
                </a:solidFill>
                <a:latin typeface="Arial" charset="0"/>
              </a:rPr>
              <a:t>……………………………………………………………………………………………………..………………………………………………………….</a:t>
            </a:r>
            <a:r>
              <a:rPr lang="en-GB" sz="1400" dirty="0">
                <a:solidFill>
                  <a:srgbClr val="969696"/>
                </a:solidFill>
                <a:latin typeface="Arial" charset="0"/>
              </a:rPr>
              <a:t> </a:t>
            </a: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r>
              <a:rPr lang="en-GB" sz="800" dirty="0">
                <a:solidFill>
                  <a:srgbClr val="969696"/>
                </a:solidFill>
                <a:latin typeface="Arial" charset="0"/>
              </a:rPr>
              <a:t>…………………………………………………..…………………………………………………………………………………………………………….</a:t>
            </a:r>
            <a:r>
              <a:rPr lang="en-GB" sz="1400" dirty="0">
                <a:solidFill>
                  <a:srgbClr val="969696"/>
                </a:solidFill>
                <a:latin typeface="Arial" charset="0"/>
              </a:rPr>
              <a:t> </a:t>
            </a:r>
            <a:endParaRPr lang="en-GB" sz="800" dirty="0">
              <a:solidFill>
                <a:srgbClr val="969696"/>
              </a:solidFill>
              <a:latin typeface="Arial" charset="0"/>
            </a:endParaRPr>
          </a:p>
          <a:p>
            <a:pPr defTabSz="933450"/>
            <a:endParaRPr lang="en-GB" sz="800" dirty="0">
              <a:solidFill>
                <a:srgbClr val="969696"/>
              </a:solidFill>
              <a:latin typeface="Arial" charset="0"/>
            </a:endParaRPr>
          </a:p>
        </p:txBody>
      </p:sp>
      <p:sp>
        <p:nvSpPr>
          <p:cNvPr id="16388" name="Text Box 4"/>
          <p:cNvSpPr txBox="1">
            <a:spLocks noChangeArrowheads="1"/>
          </p:cNvSpPr>
          <p:nvPr/>
        </p:nvSpPr>
        <p:spPr bwMode="auto">
          <a:xfrm>
            <a:off x="1" y="128464"/>
            <a:ext cx="914401" cy="217356"/>
          </a:xfrm>
          <a:prstGeom prst="rect">
            <a:avLst/>
          </a:prstGeom>
          <a:noFill/>
          <a:ln w="9525">
            <a:noFill/>
            <a:miter lim="800000"/>
            <a:headEnd/>
            <a:tailEnd/>
          </a:ln>
          <a:effectLst/>
        </p:spPr>
        <p:txBody>
          <a:bodyPr lIns="93331" tIns="46667" rIns="93331" bIns="46667">
            <a:spAutoFit/>
          </a:bodyPr>
          <a:lstStyle/>
          <a:p>
            <a:pPr defTabSz="933450"/>
            <a:r>
              <a:rPr lang="en-GB" sz="800" dirty="0">
                <a:solidFill>
                  <a:srgbClr val="969696"/>
                </a:solidFill>
                <a:latin typeface="Arial" charset="0"/>
              </a:rPr>
              <a:t>Date &amp; Time</a:t>
            </a:r>
          </a:p>
        </p:txBody>
      </p:sp>
      <p:sp>
        <p:nvSpPr>
          <p:cNvPr id="6" name="TextBox 5"/>
          <p:cNvSpPr txBox="1"/>
          <p:nvPr/>
        </p:nvSpPr>
        <p:spPr>
          <a:xfrm>
            <a:off x="0" y="0"/>
            <a:ext cx="1368152" cy="215444"/>
          </a:xfrm>
          <a:prstGeom prst="rect">
            <a:avLst/>
          </a:prstGeom>
          <a:noFill/>
        </p:spPr>
        <p:txBody>
          <a:bodyPr wrap="square" rtlCol="0">
            <a:spAutoFit/>
          </a:bodyPr>
          <a:lstStyle/>
          <a:p>
            <a:r>
              <a:rPr lang="en-GB" sz="800" b="1" dirty="0" smtClean="0">
                <a:latin typeface="Arial" charset="0"/>
              </a:rPr>
              <a:t>Notes (Medical/Nursing)</a:t>
            </a:r>
            <a:endParaRPr lang="en-GB" sz="800" dirty="0"/>
          </a:p>
        </p:txBody>
      </p:sp>
      <p:pic>
        <p:nvPicPr>
          <p:cNvPr id="1026" name="Picture 2"/>
          <p:cNvPicPr>
            <a:picLocks noChangeAspect="1" noChangeArrowheads="1"/>
          </p:cNvPicPr>
          <p:nvPr/>
        </p:nvPicPr>
        <p:blipFill>
          <a:blip r:embed="rId2" cstate="print"/>
          <a:srcRect/>
          <a:stretch>
            <a:fillRect/>
          </a:stretch>
        </p:blipFill>
        <p:spPr bwMode="auto">
          <a:xfrm>
            <a:off x="1" y="632520"/>
            <a:ext cx="4725144" cy="2088232"/>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1169368" y="2720752"/>
            <a:ext cx="5688632" cy="3528272"/>
          </a:xfrm>
          <a:prstGeom prst="rect">
            <a:avLst/>
          </a:prstGeom>
          <a:noFill/>
          <a:ln w="9525">
            <a:noFill/>
            <a:miter lim="800000"/>
            <a:headEnd/>
            <a:tailEnd/>
          </a:ln>
        </p:spPr>
      </p:pic>
      <p:sp>
        <p:nvSpPr>
          <p:cNvPr id="8" name="TextBox 7"/>
          <p:cNvSpPr txBox="1"/>
          <p:nvPr/>
        </p:nvSpPr>
        <p:spPr>
          <a:xfrm>
            <a:off x="836712" y="200472"/>
            <a:ext cx="5184576" cy="461665"/>
          </a:xfrm>
          <a:prstGeom prst="rect">
            <a:avLst/>
          </a:prstGeom>
          <a:noFill/>
        </p:spPr>
        <p:txBody>
          <a:bodyPr wrap="square" rtlCol="0">
            <a:spAutoFit/>
          </a:bodyPr>
          <a:lstStyle/>
          <a:p>
            <a:r>
              <a:rPr lang="en-GB" dirty="0" smtClean="0">
                <a:latin typeface="Calibri" pitchFamily="34" charset="0"/>
                <a:cs typeface="Calibri" pitchFamily="34" charset="0"/>
              </a:rPr>
              <a:t>Stroke Blood Pressure control</a:t>
            </a:r>
            <a:endParaRPr lang="en-GB" dirty="0">
              <a:latin typeface="Calibri" pitchFamily="34" charset="0"/>
              <a:cs typeface="Calibri" pitchFamily="34" charset="0"/>
            </a:endParaRPr>
          </a:p>
        </p:txBody>
      </p:sp>
      <p:sp>
        <p:nvSpPr>
          <p:cNvPr id="9" name="Footer Placeholder 8"/>
          <p:cNvSpPr>
            <a:spLocks noGrp="1"/>
          </p:cNvSpPr>
          <p:nvPr>
            <p:ph type="ftr" sz="quarter" idx="11"/>
          </p:nvPr>
        </p:nvSpPr>
        <p:spPr>
          <a:xfrm>
            <a:off x="-387424" y="9417496"/>
            <a:ext cx="1628800" cy="216024"/>
          </a:xfrm>
        </p:spPr>
        <p:txBody>
          <a:bodyPr/>
          <a:lstStyle/>
          <a:p>
            <a:r>
              <a:rPr lang="en-GB" sz="800" b="1" dirty="0" smtClean="0">
                <a:latin typeface="Arial" pitchFamily="34" charset="0"/>
                <a:cs typeface="Arial" pitchFamily="34" charset="0"/>
              </a:rPr>
              <a:t>Pg 6</a:t>
            </a:r>
            <a:endParaRPr lang="en-GB" sz="800" b="1" dirty="0">
              <a:latin typeface="Arial" pitchFamily="34" charset="0"/>
              <a:cs typeface="Arial" pitchFamily="34" charset="0"/>
            </a:endParaRPr>
          </a:p>
        </p:txBody>
      </p:sp>
      <p:sp>
        <p:nvSpPr>
          <p:cNvPr id="10" name="TextBox 9"/>
          <p:cNvSpPr txBox="1"/>
          <p:nvPr/>
        </p:nvSpPr>
        <p:spPr>
          <a:xfrm>
            <a:off x="764704" y="6825208"/>
            <a:ext cx="5688632" cy="1631216"/>
          </a:xfrm>
          <a:prstGeom prst="rect">
            <a:avLst/>
          </a:prstGeom>
          <a:solidFill>
            <a:schemeClr val="bg1"/>
          </a:solidFill>
          <a:ln w="28575">
            <a:solidFill>
              <a:srgbClr val="0070C0"/>
            </a:solidFill>
          </a:ln>
        </p:spPr>
        <p:txBody>
          <a:bodyPr wrap="square" rtlCol="0">
            <a:spAutoFit/>
          </a:bodyPr>
          <a:lstStyle/>
          <a:p>
            <a:r>
              <a:rPr lang="en-GB" sz="2000" dirty="0" smtClean="0">
                <a:latin typeface="Calibri" pitchFamily="34" charset="0"/>
                <a:cs typeface="Calibri" pitchFamily="34" charset="0"/>
              </a:rPr>
              <a:t>Please note that in the event of an </a:t>
            </a:r>
            <a:r>
              <a:rPr lang="en-GB" sz="2000" dirty="0" err="1" smtClean="0">
                <a:latin typeface="Calibri" pitchFamily="34" charset="0"/>
                <a:cs typeface="Calibri" pitchFamily="34" charset="0"/>
              </a:rPr>
              <a:t>intracerebral</a:t>
            </a:r>
            <a:r>
              <a:rPr lang="en-GB" sz="2000" dirty="0" smtClean="0">
                <a:latin typeface="Calibri" pitchFamily="34" charset="0"/>
                <a:cs typeface="Calibri" pitchFamily="34" charset="0"/>
              </a:rPr>
              <a:t> haemorrhage </a:t>
            </a:r>
            <a:r>
              <a:rPr lang="en-GB" sz="2000" b="1" dirty="0" smtClean="0">
                <a:latin typeface="Calibri" pitchFamily="34" charset="0"/>
                <a:cs typeface="Calibri" pitchFamily="34" charset="0"/>
              </a:rPr>
              <a:t>all</a:t>
            </a:r>
            <a:r>
              <a:rPr lang="en-GB" sz="2000" dirty="0" smtClean="0">
                <a:latin typeface="Calibri" pitchFamily="34" charset="0"/>
                <a:cs typeface="Calibri" pitchFamily="34" charset="0"/>
              </a:rPr>
              <a:t> anticoagulants must be reversed, including </a:t>
            </a:r>
            <a:r>
              <a:rPr lang="en-GB" sz="2000" dirty="0" err="1" smtClean="0">
                <a:latin typeface="Calibri" pitchFamily="34" charset="0"/>
                <a:cs typeface="Calibri" pitchFamily="34" charset="0"/>
              </a:rPr>
              <a:t>warfarin</a:t>
            </a:r>
            <a:r>
              <a:rPr lang="en-GB" sz="2000" dirty="0" smtClean="0">
                <a:latin typeface="Calibri" pitchFamily="34" charset="0"/>
                <a:cs typeface="Calibri" pitchFamily="34" charset="0"/>
              </a:rPr>
              <a:t> and DOAC group, with guidance from the haematologist on call. Ensure that a platelet count and coagulation screen have been performed. </a:t>
            </a:r>
            <a:endParaRPr lang="en-GB" sz="20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 y="-233112"/>
          <a:ext cx="6858001" cy="10037940"/>
        </p:xfrm>
        <a:graphic>
          <a:graphicData uri="http://schemas.openxmlformats.org/drawingml/2006/table">
            <a:tbl>
              <a:tblPr/>
              <a:tblGrid>
                <a:gridCol w="620689"/>
                <a:gridCol w="504056"/>
                <a:gridCol w="2236989"/>
                <a:gridCol w="2587547"/>
                <a:gridCol w="908720"/>
              </a:tblGrid>
              <a:tr h="195967">
                <a:tc gridSpan="5">
                  <a:txBody>
                    <a:bodyPr/>
                    <a:lstStyle/>
                    <a:p>
                      <a:pPr algn="l">
                        <a:lnSpc>
                          <a:spcPct val="115000"/>
                        </a:lnSpc>
                        <a:spcAft>
                          <a:spcPts val="0"/>
                        </a:spcAft>
                      </a:pPr>
                      <a:r>
                        <a:rPr lang="en-GB" sz="1200" b="1" dirty="0" smtClean="0">
                          <a:solidFill>
                            <a:srgbClr val="FFFFFF"/>
                          </a:solidFill>
                          <a:latin typeface="Calibri"/>
                          <a:ea typeface="Calibri"/>
                          <a:cs typeface="Times New Roman"/>
                        </a:rPr>
                        <a:t>NEUROLOGICAL</a:t>
                      </a:r>
                      <a:r>
                        <a:rPr lang="en-GB" sz="1200" b="1" baseline="0" dirty="0" smtClean="0">
                          <a:solidFill>
                            <a:srgbClr val="FFFFFF"/>
                          </a:solidFill>
                          <a:latin typeface="Calibri"/>
                          <a:ea typeface="Calibri"/>
                          <a:cs typeface="Times New Roman"/>
                        </a:rPr>
                        <a:t> DETERIORATION SINCE </a:t>
                      </a:r>
                      <a:r>
                        <a:rPr lang="en-GB" sz="1200" b="1" dirty="0" smtClean="0">
                          <a:solidFill>
                            <a:srgbClr val="FFFFFF"/>
                          </a:solidFill>
                          <a:latin typeface="Calibri"/>
                          <a:ea typeface="Calibri"/>
                          <a:cs typeface="Times New Roman"/>
                        </a:rPr>
                        <a:t> THROMBOLYSIS</a:t>
                      </a:r>
                      <a:endParaRPr lang="en-GB" sz="300" dirty="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97D"/>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2673276">
                <a:tc gridSpan="5">
                  <a:txBody>
                    <a:bodyPr/>
                    <a:lstStyle/>
                    <a:p>
                      <a:pPr algn="l">
                        <a:lnSpc>
                          <a:spcPct val="115000"/>
                        </a:lnSpc>
                        <a:spcAft>
                          <a:spcPts val="0"/>
                        </a:spcAft>
                      </a:pPr>
                      <a:r>
                        <a:rPr lang="en-GB" sz="1200" b="1" dirty="0">
                          <a:latin typeface="Calibri"/>
                          <a:ea typeface="Calibri"/>
                          <a:cs typeface="Times New Roman"/>
                        </a:rPr>
                        <a:t>  </a:t>
                      </a:r>
                      <a:endParaRPr lang="en-GB" sz="1200" dirty="0">
                        <a:latin typeface="Calibri"/>
                        <a:ea typeface="Calibri"/>
                        <a:cs typeface="Times New Roman"/>
                      </a:endParaRPr>
                    </a:p>
                    <a:p>
                      <a:pPr algn="l">
                        <a:lnSpc>
                          <a:spcPct val="115000"/>
                        </a:lnSpc>
                        <a:spcAft>
                          <a:spcPts val="0"/>
                        </a:spcAft>
                      </a:pPr>
                      <a:r>
                        <a:rPr lang="en-GB" sz="1200" b="1" dirty="0">
                          <a:latin typeface="Calibri"/>
                          <a:ea typeface="Calibri"/>
                          <a:cs typeface="Times New Roman"/>
                        </a:rPr>
                        <a:t>IF THERE IS A FALL IN CONSCIOUS LEVEL </a:t>
                      </a:r>
                      <a:r>
                        <a:rPr lang="en-GB" sz="1200" b="1" u="sng" dirty="0">
                          <a:latin typeface="Calibri"/>
                          <a:ea typeface="Calibri"/>
                          <a:cs typeface="Times New Roman"/>
                        </a:rPr>
                        <a:t>SINCE THROMBOLYSIS</a:t>
                      </a:r>
                      <a:r>
                        <a:rPr lang="en-GB" sz="1200" b="1" dirty="0">
                          <a:latin typeface="Calibri"/>
                          <a:ea typeface="Calibri"/>
                          <a:cs typeface="Times New Roman"/>
                        </a:rPr>
                        <a:t> BY 1 SQUARE  </a:t>
                      </a:r>
                      <a:r>
                        <a:rPr lang="en-GB" sz="1200" b="1" dirty="0" smtClean="0">
                          <a:latin typeface="Calibri"/>
                          <a:ea typeface="Calibri"/>
                          <a:cs typeface="Times New Roman"/>
                        </a:rPr>
                        <a:t>OR </a:t>
                      </a:r>
                      <a:r>
                        <a:rPr lang="en-GB" sz="1200" b="1" dirty="0">
                          <a:latin typeface="Calibri"/>
                          <a:ea typeface="Calibri"/>
                          <a:cs typeface="Times New Roman"/>
                        </a:rPr>
                        <a:t>MORE </a:t>
                      </a:r>
                      <a:r>
                        <a:rPr lang="en-GB" sz="1200" b="1" dirty="0" smtClean="0">
                          <a:latin typeface="Calibri"/>
                          <a:ea typeface="Calibri"/>
                          <a:cs typeface="+mn-cs"/>
                        </a:rPr>
                        <a:t>IN</a:t>
                      </a:r>
                      <a:r>
                        <a:rPr lang="en-GB" sz="1200" b="1" baseline="0" dirty="0" smtClean="0">
                          <a:latin typeface="Calibri"/>
                          <a:ea typeface="Calibri"/>
                          <a:cs typeface="+mn-cs"/>
                        </a:rPr>
                        <a:t> GCS CHART </a:t>
                      </a:r>
                      <a:endParaRPr lang="en-GB" sz="1200" dirty="0">
                        <a:latin typeface="Calibri"/>
                        <a:ea typeface="Calibri"/>
                        <a:cs typeface="Times New Roman"/>
                      </a:endParaRPr>
                    </a:p>
                    <a:p>
                      <a:pPr algn="l">
                        <a:lnSpc>
                          <a:spcPct val="115000"/>
                        </a:lnSpc>
                        <a:spcAft>
                          <a:spcPts val="0"/>
                        </a:spcAft>
                      </a:pPr>
                      <a:r>
                        <a:rPr lang="en-GB" sz="1200" dirty="0">
                          <a:latin typeface="Calibri"/>
                          <a:ea typeface="Calibri"/>
                          <a:cs typeface="Times New Roman"/>
                        </a:rPr>
                        <a:t>                                                                OR</a:t>
                      </a:r>
                    </a:p>
                    <a:p>
                      <a:pPr algn="l">
                        <a:lnSpc>
                          <a:spcPct val="115000"/>
                        </a:lnSpc>
                        <a:spcAft>
                          <a:spcPts val="0"/>
                        </a:spcAft>
                      </a:pPr>
                      <a:r>
                        <a:rPr lang="en-GB" sz="1200" b="1" dirty="0">
                          <a:latin typeface="Calibri"/>
                          <a:ea typeface="Calibri"/>
                          <a:cs typeface="Times New Roman"/>
                        </a:rPr>
                        <a:t>  IF SPEECH + ARM + LEG TOTAL FALLS BY 2 SQUARES OR MORE </a:t>
                      </a:r>
                      <a:r>
                        <a:rPr lang="en-GB" sz="1200" b="1" u="sng" dirty="0">
                          <a:latin typeface="Calibri"/>
                          <a:ea typeface="Calibri"/>
                          <a:cs typeface="Times New Roman"/>
                        </a:rPr>
                        <a:t>SINCE THROMBOLYSIS</a:t>
                      </a:r>
                      <a:r>
                        <a:rPr lang="en-GB" sz="1200" b="1" dirty="0">
                          <a:latin typeface="Calibri"/>
                          <a:ea typeface="Calibri"/>
                          <a:cs typeface="Times New Roman"/>
                        </a:rPr>
                        <a:t>  THEN:</a:t>
                      </a:r>
                      <a:endParaRPr lang="en-GB" sz="1200" dirty="0">
                        <a:latin typeface="Calibri"/>
                        <a:ea typeface="Calibri"/>
                        <a:cs typeface="Times New Roman"/>
                      </a:endParaRPr>
                    </a:p>
                    <a:p>
                      <a:pPr marL="742950" lvl="1" indent="-285750" algn="l">
                        <a:lnSpc>
                          <a:spcPct val="115000"/>
                        </a:lnSpc>
                        <a:spcAft>
                          <a:spcPts val="0"/>
                        </a:spcAft>
                        <a:buFont typeface="Wingdings"/>
                        <a:buChar char=""/>
                        <a:tabLst>
                          <a:tab pos="914400" algn="l"/>
                        </a:tabLst>
                      </a:pPr>
                      <a:r>
                        <a:rPr lang="en-GB" sz="1200" b="1" dirty="0">
                          <a:latin typeface="Calibri"/>
                          <a:ea typeface="Calibri"/>
                          <a:cs typeface="Times New Roman"/>
                        </a:rPr>
                        <a:t> </a:t>
                      </a:r>
                      <a:r>
                        <a:rPr lang="en-GB" sz="1200" dirty="0">
                          <a:latin typeface="Calibri"/>
                          <a:ea typeface="Calibri"/>
                          <a:cs typeface="Times New Roman"/>
                        </a:rPr>
                        <a:t>STOP ALTEPLASE INFUSION IF IT IS STILL RUNNING</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CHECK BP AND BM</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INFORM DOCTOR </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DOCTOR CONSIDER URGENT CT HEAD</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CONTACT STROKE PHYSICIAN ON CALL IF UNSURE</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NIL BY MOUTH UNLESS ABLE TO REASSESS SWALLOW</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CHECK CLOTTING</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IF HAEMORRHAGE OR MASSIVE OEDEMA ON CT SCAN THEN CONTACT NEUROSURGEONS</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IF HAEMORRHAGE AND CLOTTING ABNORMAL THEN GIVE CRYOPRECIPITATE</a:t>
                      </a: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95967">
                <a:tc gridSpan="3">
                  <a:txBody>
                    <a:bodyPr/>
                    <a:lstStyle/>
                    <a:p>
                      <a:pPr algn="l">
                        <a:lnSpc>
                          <a:spcPct val="115000"/>
                        </a:lnSpc>
                        <a:spcAft>
                          <a:spcPts val="0"/>
                        </a:spcAft>
                      </a:pPr>
                      <a:r>
                        <a:rPr lang="en-GB" sz="1200" b="1" smtClean="0">
                          <a:solidFill>
                            <a:srgbClr val="FFFFFF"/>
                          </a:solidFill>
                          <a:latin typeface="Calibri"/>
                          <a:ea typeface="Calibri"/>
                          <a:cs typeface="Times New Roman"/>
                        </a:rPr>
                        <a:t>HYPERTENSION</a:t>
                      </a: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97D"/>
                    </a:solidFill>
                  </a:tcPr>
                </a:tc>
                <a:tc hMerge="1">
                  <a:txBody>
                    <a:bodyPr/>
                    <a:lstStyle/>
                    <a:p>
                      <a:endParaRPr lang="en-GB"/>
                    </a:p>
                  </a:txBody>
                  <a:tcPr/>
                </a:tc>
                <a:tc hMerge="1">
                  <a:txBody>
                    <a:bodyPr/>
                    <a:lstStyle/>
                    <a:p>
                      <a:endParaRPr lang="en-GB"/>
                    </a:p>
                  </a:txBody>
                  <a:tcPr/>
                </a:tc>
                <a:tc gridSpan="2">
                  <a:txBody>
                    <a:bodyPr/>
                    <a:lstStyle/>
                    <a:p>
                      <a:pPr algn="l">
                        <a:lnSpc>
                          <a:spcPct val="115000"/>
                        </a:lnSpc>
                        <a:spcAft>
                          <a:spcPts val="0"/>
                        </a:spcAft>
                      </a:pPr>
                      <a:r>
                        <a:rPr lang="en-GB" sz="1200" b="1">
                          <a:solidFill>
                            <a:srgbClr val="FFFFFF"/>
                          </a:solidFill>
                          <a:latin typeface="Calibri"/>
                          <a:ea typeface="Calibri"/>
                          <a:cs typeface="Times New Roman"/>
                        </a:rPr>
                        <a:t>HYPOTENSION</a:t>
                      </a: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97D"/>
                    </a:solidFill>
                  </a:tcPr>
                </a:tc>
                <a:tc hMerge="1">
                  <a:txBody>
                    <a:bodyPr/>
                    <a:lstStyle/>
                    <a:p>
                      <a:endParaRPr lang="en-GB"/>
                    </a:p>
                  </a:txBody>
                  <a:tcPr/>
                </a:tc>
              </a:tr>
              <a:tr h="2466708">
                <a:tc gridSpan="3">
                  <a:txBody>
                    <a:bodyPr/>
                    <a:lstStyle/>
                    <a:p>
                      <a:pPr algn="l">
                        <a:lnSpc>
                          <a:spcPct val="115000"/>
                        </a:lnSpc>
                        <a:spcAft>
                          <a:spcPts val="0"/>
                        </a:spcAft>
                      </a:pPr>
                      <a:r>
                        <a:rPr lang="en-GB" sz="1200" b="1" dirty="0">
                          <a:latin typeface="Calibri"/>
                          <a:ea typeface="Calibri"/>
                          <a:cs typeface="Times New Roman"/>
                        </a:rPr>
                        <a:t> </a:t>
                      </a:r>
                      <a:r>
                        <a:rPr lang="en-GB" sz="1200" dirty="0">
                          <a:latin typeface="Calibri"/>
                          <a:ea typeface="Calibri"/>
                          <a:cs typeface="Times New Roman"/>
                        </a:rPr>
                        <a:t> </a:t>
                      </a:r>
                    </a:p>
                    <a:p>
                      <a:pPr algn="l">
                        <a:lnSpc>
                          <a:spcPct val="115000"/>
                        </a:lnSpc>
                        <a:spcAft>
                          <a:spcPts val="0"/>
                        </a:spcAft>
                      </a:pPr>
                      <a:r>
                        <a:rPr lang="en-GB" sz="1200" b="1" dirty="0">
                          <a:latin typeface="Calibri"/>
                          <a:ea typeface="Calibri"/>
                          <a:cs typeface="Times New Roman"/>
                        </a:rPr>
                        <a:t>IF SYSTOLIC BP ABOVE 180mm Hg OR IF DIASTOLIC ABOVE 105mm Hg AT ANY TIME THEN:</a:t>
                      </a:r>
                      <a:r>
                        <a:rPr lang="en-GB" sz="1200" dirty="0">
                          <a:latin typeface="Calibri"/>
                          <a:ea typeface="Calibri"/>
                          <a:cs typeface="Times New Roman"/>
                        </a:rPr>
                        <a:t> </a:t>
                      </a:r>
                    </a:p>
                    <a:p>
                      <a:pPr algn="l">
                        <a:lnSpc>
                          <a:spcPct val="115000"/>
                        </a:lnSpc>
                        <a:spcAft>
                          <a:spcPts val="0"/>
                        </a:spcAft>
                      </a:pPr>
                      <a:r>
                        <a:rPr lang="en-GB" sz="1200" dirty="0">
                          <a:latin typeface="Calibri"/>
                          <a:ea typeface="Calibri"/>
                          <a:cs typeface="Times New Roman"/>
                        </a:rPr>
                        <a:t> </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CONFIRM WITH MANUAL MEASUREMENT</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CHECK FOR PAIN AND TREAT CAUSE</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IF STILL ABOVE RANGE RECHECK IN 5 MINUTES</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INFORM DOCTOR</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CONSIDER IV </a:t>
                      </a:r>
                      <a:r>
                        <a:rPr lang="en-GB" sz="1200" dirty="0" err="1" smtClean="0">
                          <a:latin typeface="Calibri"/>
                          <a:ea typeface="Calibri"/>
                          <a:cs typeface="Times New Roman"/>
                        </a:rPr>
                        <a:t>labetalol</a:t>
                      </a:r>
                      <a:r>
                        <a:rPr lang="en-GB" sz="1200" dirty="0" smtClean="0">
                          <a:latin typeface="Calibri"/>
                          <a:ea typeface="Calibri"/>
                          <a:cs typeface="Times New Roman"/>
                        </a:rPr>
                        <a:t> or GTN </a:t>
                      </a:r>
                      <a:endParaRPr lang="en-GB" sz="1200" dirty="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gridSpan="2">
                  <a:txBody>
                    <a:bodyPr/>
                    <a:lstStyle/>
                    <a:p>
                      <a:pPr algn="l">
                        <a:lnSpc>
                          <a:spcPct val="115000"/>
                        </a:lnSpc>
                        <a:spcAft>
                          <a:spcPts val="0"/>
                        </a:spcAft>
                      </a:pPr>
                      <a:r>
                        <a:rPr lang="en-GB" sz="1200" dirty="0">
                          <a:latin typeface="Calibri"/>
                          <a:ea typeface="Calibri"/>
                          <a:cs typeface="Times New Roman"/>
                        </a:rPr>
                        <a:t> </a:t>
                      </a:r>
                    </a:p>
                    <a:p>
                      <a:pPr algn="l">
                        <a:lnSpc>
                          <a:spcPct val="115000"/>
                        </a:lnSpc>
                        <a:spcAft>
                          <a:spcPts val="0"/>
                        </a:spcAft>
                      </a:pPr>
                      <a:r>
                        <a:rPr lang="en-GB" sz="1200" b="1" dirty="0">
                          <a:latin typeface="Calibri"/>
                          <a:ea typeface="Calibri"/>
                          <a:cs typeface="Times New Roman"/>
                        </a:rPr>
                        <a:t>IF SYSTOLIC BP BELOW 95mmHg THEN:</a:t>
                      </a:r>
                      <a:r>
                        <a:rPr lang="en-GB" sz="1200" dirty="0">
                          <a:latin typeface="Calibri"/>
                          <a:ea typeface="Calibri"/>
                          <a:cs typeface="Times New Roman"/>
                        </a:rPr>
                        <a:t> </a:t>
                      </a:r>
                    </a:p>
                    <a:p>
                      <a:pPr algn="l">
                        <a:lnSpc>
                          <a:spcPct val="115000"/>
                        </a:lnSpc>
                        <a:spcAft>
                          <a:spcPts val="0"/>
                        </a:spcAft>
                      </a:pPr>
                      <a:r>
                        <a:rPr lang="en-GB" sz="1200" b="1" dirty="0">
                          <a:latin typeface="Calibri"/>
                          <a:ea typeface="Calibri"/>
                          <a:cs typeface="Times New Roman"/>
                        </a:rPr>
                        <a:t> </a:t>
                      </a:r>
                      <a:r>
                        <a:rPr lang="en-GB" sz="1200" dirty="0">
                          <a:latin typeface="Calibri"/>
                          <a:ea typeface="Calibri"/>
                          <a:cs typeface="Times New Roman"/>
                        </a:rPr>
                        <a:t> </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 STOP </a:t>
                      </a:r>
                      <a:r>
                        <a:rPr lang="en-GB" sz="1200" dirty="0" smtClean="0">
                          <a:latin typeface="Calibri"/>
                          <a:ea typeface="Calibri"/>
                          <a:cs typeface="Times New Roman"/>
                        </a:rPr>
                        <a:t>BP TREATMENTS</a:t>
                      </a:r>
                      <a:endParaRPr lang="en-GB" sz="1200" dirty="0">
                        <a:latin typeface="Calibri"/>
                        <a:ea typeface="Calibri"/>
                        <a:cs typeface="Times New Roman"/>
                      </a:endParaRP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CHECK FOR EXTERNAL OR INTERNAL BLEEDING (SEE BELOW)</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RECHECK IN 5 MINUTES</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IF STILL BELOW RANGE INFORM DOCTOR, GIVE IV FLUIDS IF APPROPRIATE, URGENT BLOODS FOR FBC / CLOTTING</a:t>
                      </a: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195967">
                <a:tc gridSpan="5">
                  <a:txBody>
                    <a:bodyPr/>
                    <a:lstStyle/>
                    <a:p>
                      <a:pPr algn="l">
                        <a:lnSpc>
                          <a:spcPct val="115000"/>
                        </a:lnSpc>
                        <a:spcAft>
                          <a:spcPts val="0"/>
                        </a:spcAft>
                      </a:pPr>
                      <a:r>
                        <a:rPr lang="en-GB" sz="1200" b="1">
                          <a:solidFill>
                            <a:srgbClr val="FFFFFF"/>
                          </a:solidFill>
                          <a:latin typeface="Calibri"/>
                          <a:ea typeface="Calibri"/>
                          <a:cs typeface="Times New Roman"/>
                        </a:rPr>
                        <a:t>HYPOXIA</a:t>
                      </a:r>
                      <a:r>
                        <a:rPr lang="en-GB" sz="1200">
                          <a:solidFill>
                            <a:srgbClr val="FFFFFF"/>
                          </a:solidFill>
                          <a:latin typeface="Calibri"/>
                          <a:ea typeface="Calibri"/>
                          <a:cs typeface="Times New Roman"/>
                        </a:rPr>
                        <a:t> </a:t>
                      </a: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97D"/>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433872">
                <a:tc gridSpan="5">
                  <a:txBody>
                    <a:bodyPr/>
                    <a:lstStyle/>
                    <a:p>
                      <a:pPr algn="l">
                        <a:lnSpc>
                          <a:spcPct val="115000"/>
                        </a:lnSpc>
                        <a:spcAft>
                          <a:spcPts val="0"/>
                        </a:spcAft>
                      </a:pPr>
                      <a:r>
                        <a:rPr lang="en-GB" sz="1200" b="1" dirty="0">
                          <a:latin typeface="Calibri"/>
                          <a:ea typeface="Calibri"/>
                          <a:cs typeface="Times New Roman"/>
                        </a:rPr>
                        <a:t> </a:t>
                      </a:r>
                      <a:r>
                        <a:rPr lang="en-GB" sz="1200" dirty="0">
                          <a:latin typeface="Calibri"/>
                          <a:ea typeface="Calibri"/>
                          <a:cs typeface="Times New Roman"/>
                        </a:rPr>
                        <a:t> </a:t>
                      </a:r>
                    </a:p>
                    <a:p>
                      <a:pPr algn="l">
                        <a:lnSpc>
                          <a:spcPct val="115000"/>
                        </a:lnSpc>
                        <a:spcAft>
                          <a:spcPts val="0"/>
                        </a:spcAft>
                      </a:pPr>
                      <a:r>
                        <a:rPr lang="en-GB" sz="1200" dirty="0">
                          <a:latin typeface="Calibri"/>
                          <a:ea typeface="Calibri"/>
                          <a:cs typeface="Times New Roman"/>
                        </a:rPr>
                        <a:t>IF OXYGEN SATURATION  </a:t>
                      </a:r>
                      <a:r>
                        <a:rPr lang="en-GB" sz="1200" b="1" dirty="0">
                          <a:latin typeface="Calibri"/>
                          <a:ea typeface="Calibri"/>
                          <a:cs typeface="Times New Roman"/>
                        </a:rPr>
                        <a:t>BELOW 94% THEN:</a:t>
                      </a:r>
                      <a:r>
                        <a:rPr lang="en-GB" sz="1200" dirty="0">
                          <a:latin typeface="Calibri"/>
                          <a:ea typeface="Calibri"/>
                          <a:cs typeface="Times New Roman"/>
                        </a:rPr>
                        <a:t> </a:t>
                      </a:r>
                    </a:p>
                    <a:p>
                      <a:pPr algn="l">
                        <a:lnSpc>
                          <a:spcPct val="115000"/>
                        </a:lnSpc>
                        <a:spcAft>
                          <a:spcPts val="0"/>
                        </a:spcAft>
                      </a:pPr>
                      <a:r>
                        <a:rPr lang="en-GB" sz="1200" dirty="0">
                          <a:latin typeface="Calibri"/>
                          <a:ea typeface="Calibri"/>
                          <a:cs typeface="Times New Roman"/>
                        </a:rPr>
                        <a:t> </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SIT PATIENT UP</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CONSIDER OXYGEN THERAPY  - IF REQUIRED, TITRATE OXYGEN DELIVERY TO SATS OF 94-98%, OR 88-92% IN SEVERE COPD</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INFORM DOCTOR </a:t>
                      </a: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95967">
                <a:tc gridSpan="5">
                  <a:txBody>
                    <a:bodyPr/>
                    <a:lstStyle/>
                    <a:p>
                      <a:pPr algn="l">
                        <a:lnSpc>
                          <a:spcPct val="115000"/>
                        </a:lnSpc>
                        <a:spcAft>
                          <a:spcPts val="0"/>
                        </a:spcAft>
                      </a:pPr>
                      <a:r>
                        <a:rPr lang="en-GB" sz="1200" b="1">
                          <a:solidFill>
                            <a:srgbClr val="FFFFFF"/>
                          </a:solidFill>
                          <a:latin typeface="Calibri"/>
                          <a:ea typeface="Calibri"/>
                          <a:cs typeface="Times New Roman"/>
                        </a:rPr>
                        <a:t>BLEEDING</a:t>
                      </a:r>
                      <a:r>
                        <a:rPr lang="en-GB" sz="1200">
                          <a:solidFill>
                            <a:srgbClr val="FFFFFF"/>
                          </a:solidFill>
                          <a:latin typeface="Calibri"/>
                          <a:ea typeface="Calibri"/>
                          <a:cs typeface="Times New Roman"/>
                        </a:rPr>
                        <a:t> </a:t>
                      </a: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97D"/>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020737">
                <a:tc gridSpan="5">
                  <a:txBody>
                    <a:bodyPr/>
                    <a:lstStyle/>
                    <a:p>
                      <a:pPr algn="l">
                        <a:lnSpc>
                          <a:spcPct val="115000"/>
                        </a:lnSpc>
                        <a:spcAft>
                          <a:spcPts val="0"/>
                        </a:spcAft>
                      </a:pPr>
                      <a:endParaRPr lang="en-GB" sz="1200" dirty="0">
                        <a:latin typeface="Calibri"/>
                        <a:ea typeface="Calibri"/>
                        <a:cs typeface="Times New Roman"/>
                      </a:endParaRPr>
                    </a:p>
                    <a:p>
                      <a:pPr algn="l">
                        <a:lnSpc>
                          <a:spcPct val="115000"/>
                        </a:lnSpc>
                        <a:spcAft>
                          <a:spcPts val="0"/>
                        </a:spcAft>
                      </a:pPr>
                      <a:r>
                        <a:rPr lang="en-GB" sz="1200" dirty="0">
                          <a:latin typeface="Calibri"/>
                          <a:ea typeface="Calibri"/>
                          <a:cs typeface="Times New Roman"/>
                        </a:rPr>
                        <a:t>IF MAJOR BLEEDING STOP ALTEPLASE INFUSION</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INFORM DOCTOR</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GIVE IV FLUIDS </a:t>
                      </a:r>
                    </a:p>
                    <a:p>
                      <a:pPr marL="742950" lvl="1" indent="-285750" algn="l">
                        <a:lnSpc>
                          <a:spcPct val="115000"/>
                        </a:lnSpc>
                        <a:spcAft>
                          <a:spcPts val="0"/>
                        </a:spcAft>
                        <a:buFont typeface="Wingdings"/>
                        <a:buChar char=""/>
                        <a:tabLst>
                          <a:tab pos="914400" algn="l"/>
                        </a:tabLst>
                      </a:pPr>
                      <a:r>
                        <a:rPr lang="en-GB" sz="1200" dirty="0">
                          <a:latin typeface="Calibri"/>
                          <a:ea typeface="Calibri"/>
                          <a:cs typeface="Times New Roman"/>
                        </a:rPr>
                        <a:t>URGENT BLOODS FOR FBC / CLOTTING</a:t>
                      </a: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95967">
                <a:tc>
                  <a:txBody>
                    <a:bodyPr/>
                    <a:lstStyle/>
                    <a:p>
                      <a:pPr algn="l">
                        <a:lnSpc>
                          <a:spcPct val="115000"/>
                        </a:lnSpc>
                        <a:spcAft>
                          <a:spcPts val="0"/>
                        </a:spcAft>
                      </a:pPr>
                      <a:r>
                        <a:rPr lang="en-GB" sz="1200" b="1">
                          <a:solidFill>
                            <a:srgbClr val="FFFFFF"/>
                          </a:solidFill>
                          <a:latin typeface="Calibri"/>
                          <a:ea typeface="Calibri"/>
                          <a:cs typeface="Times New Roman"/>
                        </a:rPr>
                        <a:t>Date</a:t>
                      </a: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97D"/>
                    </a:solidFill>
                  </a:tcPr>
                </a:tc>
                <a:tc>
                  <a:txBody>
                    <a:bodyPr/>
                    <a:lstStyle/>
                    <a:p>
                      <a:pPr algn="l">
                        <a:lnSpc>
                          <a:spcPct val="115000"/>
                        </a:lnSpc>
                        <a:spcAft>
                          <a:spcPts val="0"/>
                        </a:spcAft>
                      </a:pPr>
                      <a:r>
                        <a:rPr lang="en-GB" sz="1200" b="1">
                          <a:solidFill>
                            <a:srgbClr val="FFFFFF"/>
                          </a:solidFill>
                          <a:latin typeface="Calibri"/>
                          <a:ea typeface="Calibri"/>
                          <a:cs typeface="Times New Roman"/>
                        </a:rPr>
                        <a:t>Time</a:t>
                      </a: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97D"/>
                    </a:solidFill>
                  </a:tcPr>
                </a:tc>
                <a:tc gridSpan="2">
                  <a:txBody>
                    <a:bodyPr/>
                    <a:lstStyle/>
                    <a:p>
                      <a:pPr algn="l">
                        <a:lnSpc>
                          <a:spcPct val="115000"/>
                        </a:lnSpc>
                        <a:spcAft>
                          <a:spcPts val="0"/>
                        </a:spcAft>
                      </a:pPr>
                      <a:r>
                        <a:rPr lang="en-GB" sz="1200" b="1">
                          <a:solidFill>
                            <a:srgbClr val="FFFFFF"/>
                          </a:solidFill>
                          <a:latin typeface="Calibri"/>
                          <a:ea typeface="Calibri"/>
                          <a:cs typeface="Times New Roman"/>
                        </a:rPr>
                        <a:t>Comment and Action Taken</a:t>
                      </a: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97D"/>
                    </a:solidFill>
                  </a:tcPr>
                </a:tc>
                <a:tc hMerge="1">
                  <a:txBody>
                    <a:bodyPr/>
                    <a:lstStyle/>
                    <a:p>
                      <a:endParaRPr lang="en-GB"/>
                    </a:p>
                  </a:txBody>
                  <a:tcPr/>
                </a:tc>
                <a:tc>
                  <a:txBody>
                    <a:bodyPr/>
                    <a:lstStyle/>
                    <a:p>
                      <a:pPr algn="l">
                        <a:lnSpc>
                          <a:spcPct val="115000"/>
                        </a:lnSpc>
                        <a:spcAft>
                          <a:spcPts val="0"/>
                        </a:spcAft>
                      </a:pPr>
                      <a:r>
                        <a:rPr lang="en-GB" sz="1200" b="1">
                          <a:solidFill>
                            <a:srgbClr val="FFFFFF"/>
                          </a:solidFill>
                          <a:latin typeface="Calibri"/>
                          <a:ea typeface="Calibri"/>
                          <a:cs typeface="Times New Roman"/>
                        </a:rPr>
                        <a:t>Signed</a:t>
                      </a: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97D"/>
                    </a:solidFill>
                  </a:tcPr>
                </a:tc>
              </a:tr>
              <a:tr h="401035">
                <a:tc>
                  <a:txBody>
                    <a:bodyPr/>
                    <a:lstStyle/>
                    <a:p>
                      <a:pPr algn="l">
                        <a:lnSpc>
                          <a:spcPct val="115000"/>
                        </a:lnSpc>
                        <a:spcAft>
                          <a:spcPts val="0"/>
                        </a:spcAft>
                      </a:pP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lnSpc>
                          <a:spcPct val="115000"/>
                        </a:lnSpc>
                        <a:spcAft>
                          <a:spcPts val="0"/>
                        </a:spcAft>
                      </a:pPr>
                      <a:endParaRPr lang="en-GB" sz="1200" dirty="0" smtClean="0">
                        <a:latin typeface="Calibri"/>
                        <a:ea typeface="Calibri"/>
                        <a:cs typeface="Times New Roman"/>
                      </a:endParaRPr>
                    </a:p>
                    <a:p>
                      <a:pPr algn="l">
                        <a:lnSpc>
                          <a:spcPct val="115000"/>
                        </a:lnSpc>
                        <a:spcAft>
                          <a:spcPts val="0"/>
                        </a:spcAft>
                      </a:pPr>
                      <a:endParaRPr lang="en-GB" sz="1200" dirty="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gn="l">
                        <a:lnSpc>
                          <a:spcPct val="115000"/>
                        </a:lnSpc>
                        <a:spcAft>
                          <a:spcPts val="0"/>
                        </a:spcAft>
                      </a:pPr>
                      <a:endParaRPr lang="en-GB" sz="1200" dirty="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1035">
                <a:tc>
                  <a:txBody>
                    <a:bodyPr/>
                    <a:lstStyle/>
                    <a:p>
                      <a:pPr algn="l">
                        <a:lnSpc>
                          <a:spcPct val="115000"/>
                        </a:lnSpc>
                        <a:spcAft>
                          <a:spcPts val="0"/>
                        </a:spcAft>
                      </a:pP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en-GB" sz="12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lnSpc>
                          <a:spcPct val="115000"/>
                        </a:lnSpc>
                        <a:spcAft>
                          <a:spcPts val="0"/>
                        </a:spcAft>
                      </a:pPr>
                      <a:endParaRPr lang="en-GB" sz="1200" dirty="0" smtClean="0">
                        <a:latin typeface="Calibri"/>
                        <a:ea typeface="Calibri"/>
                        <a:cs typeface="Times New Roman"/>
                      </a:endParaRPr>
                    </a:p>
                    <a:p>
                      <a:pPr algn="l">
                        <a:lnSpc>
                          <a:spcPct val="115000"/>
                        </a:lnSpc>
                        <a:spcAft>
                          <a:spcPts val="0"/>
                        </a:spcAft>
                      </a:pPr>
                      <a:endParaRPr lang="en-GB" sz="1200" dirty="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gn="l">
                        <a:lnSpc>
                          <a:spcPct val="115000"/>
                        </a:lnSpc>
                        <a:spcAft>
                          <a:spcPts val="0"/>
                        </a:spcAft>
                      </a:pPr>
                      <a:endParaRPr lang="en-GB" sz="1200" dirty="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191">
                <a:tc>
                  <a:txBody>
                    <a:bodyPr/>
                    <a:lstStyle/>
                    <a:p>
                      <a:pPr algn="l">
                        <a:lnSpc>
                          <a:spcPct val="115000"/>
                        </a:lnSpc>
                        <a:spcAft>
                          <a:spcPts val="0"/>
                        </a:spcAft>
                      </a:pPr>
                      <a:endParaRPr lang="en-GB" sz="3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en-GB" sz="30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lnSpc>
                          <a:spcPct val="115000"/>
                        </a:lnSpc>
                        <a:spcAft>
                          <a:spcPts val="0"/>
                        </a:spcAft>
                      </a:pPr>
                      <a:endParaRPr lang="en-GB" sz="1200" dirty="0" smtClean="0">
                        <a:latin typeface="Calibri"/>
                        <a:ea typeface="Calibri"/>
                        <a:cs typeface="Times New Roman"/>
                      </a:endParaRPr>
                    </a:p>
                    <a:p>
                      <a:pPr algn="l">
                        <a:lnSpc>
                          <a:spcPct val="115000"/>
                        </a:lnSpc>
                        <a:spcAft>
                          <a:spcPts val="0"/>
                        </a:spcAft>
                      </a:pPr>
                      <a:endParaRPr lang="en-GB" sz="1200" dirty="0" smtClean="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gn="l">
                        <a:lnSpc>
                          <a:spcPct val="115000"/>
                        </a:lnSpc>
                        <a:spcAft>
                          <a:spcPts val="0"/>
                        </a:spcAft>
                      </a:pPr>
                      <a:endParaRPr lang="en-GB" sz="300" dirty="0">
                        <a:latin typeface="Calibri"/>
                        <a:ea typeface="Calibri"/>
                        <a:cs typeface="Times New Roman"/>
                      </a:endParaRPr>
                    </a:p>
                  </a:txBody>
                  <a:tcPr marL="21188" marR="211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3532</TotalTime>
  <Words>1624</Words>
  <Application>Microsoft Office PowerPoint</Application>
  <PresentationFormat>A4 Paper (210x297 mm)</PresentationFormat>
  <Paragraphs>622</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Slide 1</vt:lpstr>
      <vt:lpstr>Slide 2</vt:lpstr>
      <vt:lpstr>Slide 3</vt:lpstr>
      <vt:lpstr>Slide 4</vt:lpstr>
      <vt:lpstr>Slide 5</vt:lpstr>
      <vt:lpstr>Slide 6</vt:lpstr>
      <vt:lpstr>Slide 7</vt:lpstr>
    </vt:vector>
  </TitlesOfParts>
  <Company>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FRANKLIN</dc:creator>
  <cp:lastModifiedBy>gwill04</cp:lastModifiedBy>
  <cp:revision>183</cp:revision>
  <dcterms:created xsi:type="dcterms:W3CDTF">2007-07-02T21:59:50Z</dcterms:created>
  <dcterms:modified xsi:type="dcterms:W3CDTF">2023-10-24T14:49:07Z</dcterms:modified>
</cp:coreProperties>
</file>